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22"/>
  </p:notesMasterIdLst>
  <p:handoutMasterIdLst>
    <p:handoutMasterId r:id="rId123"/>
  </p:handoutMasterIdLst>
  <p:sldIdLst>
    <p:sldId id="688" r:id="rId2"/>
    <p:sldId id="842" r:id="rId3"/>
    <p:sldId id="846" r:id="rId4"/>
    <p:sldId id="918" r:id="rId5"/>
    <p:sldId id="843" r:id="rId6"/>
    <p:sldId id="845" r:id="rId7"/>
    <p:sldId id="913" r:id="rId8"/>
    <p:sldId id="890" r:id="rId9"/>
    <p:sldId id="914" r:id="rId10"/>
    <p:sldId id="916" r:id="rId11"/>
    <p:sldId id="917" r:id="rId12"/>
    <p:sldId id="920" r:id="rId13"/>
    <p:sldId id="847" r:id="rId14"/>
    <p:sldId id="848" r:id="rId15"/>
    <p:sldId id="919" r:id="rId16"/>
    <p:sldId id="849" r:id="rId17"/>
    <p:sldId id="850" r:id="rId18"/>
    <p:sldId id="851" r:id="rId19"/>
    <p:sldId id="923" r:id="rId20"/>
    <p:sldId id="853" r:id="rId21"/>
    <p:sldId id="854" r:id="rId22"/>
    <p:sldId id="953" r:id="rId23"/>
    <p:sldId id="855" r:id="rId24"/>
    <p:sldId id="852" r:id="rId25"/>
    <p:sldId id="856" r:id="rId26"/>
    <p:sldId id="857" r:id="rId27"/>
    <p:sldId id="858" r:id="rId28"/>
    <p:sldId id="926" r:id="rId29"/>
    <p:sldId id="859" r:id="rId30"/>
    <p:sldId id="860" r:id="rId31"/>
    <p:sldId id="927" r:id="rId32"/>
    <p:sldId id="922" r:id="rId33"/>
    <p:sldId id="924" r:id="rId34"/>
    <p:sldId id="861" r:id="rId35"/>
    <p:sldId id="862" r:id="rId36"/>
    <p:sldId id="863" r:id="rId37"/>
    <p:sldId id="864" r:id="rId38"/>
    <p:sldId id="865" r:id="rId39"/>
    <p:sldId id="866" r:id="rId40"/>
    <p:sldId id="868" r:id="rId41"/>
    <p:sldId id="867" r:id="rId42"/>
    <p:sldId id="869" r:id="rId43"/>
    <p:sldId id="896" r:id="rId44"/>
    <p:sldId id="897" r:id="rId45"/>
    <p:sldId id="898" r:id="rId46"/>
    <p:sldId id="899" r:id="rId47"/>
    <p:sldId id="921" r:id="rId48"/>
    <p:sldId id="889" r:id="rId49"/>
    <p:sldId id="885" r:id="rId50"/>
    <p:sldId id="878" r:id="rId51"/>
    <p:sldId id="879" r:id="rId52"/>
    <p:sldId id="886" r:id="rId53"/>
    <p:sldId id="880" r:id="rId54"/>
    <p:sldId id="881" r:id="rId55"/>
    <p:sldId id="887" r:id="rId56"/>
    <p:sldId id="888" r:id="rId57"/>
    <p:sldId id="882" r:id="rId58"/>
    <p:sldId id="900" r:id="rId59"/>
    <p:sldId id="901" r:id="rId60"/>
    <p:sldId id="902" r:id="rId61"/>
    <p:sldId id="903" r:id="rId62"/>
    <p:sldId id="904" r:id="rId63"/>
    <p:sldId id="905" r:id="rId64"/>
    <p:sldId id="906" r:id="rId65"/>
    <p:sldId id="907" r:id="rId66"/>
    <p:sldId id="908" r:id="rId67"/>
    <p:sldId id="909" r:id="rId68"/>
    <p:sldId id="910" r:id="rId69"/>
    <p:sldId id="911" r:id="rId70"/>
    <p:sldId id="912" r:id="rId71"/>
    <p:sldId id="870" r:id="rId72"/>
    <p:sldId id="872" r:id="rId73"/>
    <p:sldId id="892" r:id="rId74"/>
    <p:sldId id="893" r:id="rId75"/>
    <p:sldId id="894" r:id="rId76"/>
    <p:sldId id="895" r:id="rId77"/>
    <p:sldId id="891" r:id="rId78"/>
    <p:sldId id="871" r:id="rId79"/>
    <p:sldId id="873" r:id="rId80"/>
    <p:sldId id="874" r:id="rId81"/>
    <p:sldId id="875" r:id="rId82"/>
    <p:sldId id="876" r:id="rId83"/>
    <p:sldId id="877" r:id="rId84"/>
    <p:sldId id="956" r:id="rId85"/>
    <p:sldId id="883" r:id="rId86"/>
    <p:sldId id="884" r:id="rId87"/>
    <p:sldId id="915" r:id="rId88"/>
    <p:sldId id="928" r:id="rId89"/>
    <p:sldId id="929" r:id="rId90"/>
    <p:sldId id="930" r:id="rId91"/>
    <p:sldId id="931" r:id="rId92"/>
    <p:sldId id="932" r:id="rId93"/>
    <p:sldId id="933" r:id="rId94"/>
    <p:sldId id="934" r:id="rId95"/>
    <p:sldId id="935" r:id="rId96"/>
    <p:sldId id="936" r:id="rId97"/>
    <p:sldId id="937" r:id="rId98"/>
    <p:sldId id="938" r:id="rId99"/>
    <p:sldId id="939" r:id="rId100"/>
    <p:sldId id="940" r:id="rId101"/>
    <p:sldId id="941" r:id="rId102"/>
    <p:sldId id="942" r:id="rId103"/>
    <p:sldId id="943" r:id="rId104"/>
    <p:sldId id="944" r:id="rId105"/>
    <p:sldId id="945" r:id="rId106"/>
    <p:sldId id="946" r:id="rId107"/>
    <p:sldId id="947" r:id="rId108"/>
    <p:sldId id="948" r:id="rId109"/>
    <p:sldId id="949" r:id="rId110"/>
    <p:sldId id="950" r:id="rId111"/>
    <p:sldId id="951" r:id="rId112"/>
    <p:sldId id="952" r:id="rId113"/>
    <p:sldId id="954" r:id="rId114"/>
    <p:sldId id="955" r:id="rId115"/>
    <p:sldId id="958" r:id="rId116"/>
    <p:sldId id="959" r:id="rId117"/>
    <p:sldId id="960" r:id="rId118"/>
    <p:sldId id="961" r:id="rId119"/>
    <p:sldId id="962" r:id="rId120"/>
    <p:sldId id="957" r:id="rId121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FA36D98-68B2-452A-AB57-9B1C6E31082A}">
          <p14:sldIdLst>
            <p14:sldId id="688"/>
            <p14:sldId id="842"/>
            <p14:sldId id="846"/>
            <p14:sldId id="918"/>
            <p14:sldId id="843"/>
            <p14:sldId id="845"/>
            <p14:sldId id="913"/>
            <p14:sldId id="890"/>
            <p14:sldId id="914"/>
            <p14:sldId id="916"/>
            <p14:sldId id="917"/>
            <p14:sldId id="920"/>
            <p14:sldId id="847"/>
            <p14:sldId id="848"/>
            <p14:sldId id="919"/>
            <p14:sldId id="849"/>
            <p14:sldId id="850"/>
            <p14:sldId id="851"/>
            <p14:sldId id="923"/>
            <p14:sldId id="853"/>
            <p14:sldId id="854"/>
            <p14:sldId id="953"/>
            <p14:sldId id="855"/>
          </p14:sldIdLst>
        </p14:section>
        <p14:section name="두 번째 프로젝트" id="{6E5711C1-EDF0-44B1-9F87-7BD8BDB79D1F}">
          <p14:sldIdLst>
            <p14:sldId id="852"/>
            <p14:sldId id="856"/>
            <p14:sldId id="857"/>
            <p14:sldId id="858"/>
            <p14:sldId id="926"/>
            <p14:sldId id="859"/>
            <p14:sldId id="860"/>
            <p14:sldId id="927"/>
            <p14:sldId id="922"/>
            <p14:sldId id="924"/>
            <p14:sldId id="861"/>
          </p14:sldIdLst>
        </p14:section>
        <p14:section name="예제 코드 설명" id="{48A63B73-E0D2-4A57-A458-F748CB7D4C45}">
          <p14:sldIdLst>
            <p14:sldId id="862"/>
            <p14:sldId id="863"/>
            <p14:sldId id="864"/>
            <p14:sldId id="865"/>
            <p14:sldId id="866"/>
            <p14:sldId id="868"/>
            <p14:sldId id="867"/>
            <p14:sldId id="869"/>
          </p14:sldIdLst>
        </p14:section>
        <p14:section name="장고 쉘" id="{AB0FBFD6-43F2-48A0-8ADF-742790D65E62}">
          <p14:sldIdLst>
            <p14:sldId id="896"/>
            <p14:sldId id="897"/>
            <p14:sldId id="898"/>
            <p14:sldId id="899"/>
          </p14:sldIdLst>
        </p14:section>
        <p14:section name="Admin 사이트 꾸미기" id="{C9ABBF91-D2F6-401E-88FA-272B702CF5A4}">
          <p14:sldIdLst>
            <p14:sldId id="921"/>
            <p14:sldId id="889"/>
          </p14:sldIdLst>
        </p14:section>
        <p14:section name="템플릿 코드" id="{A8F32084-C05B-4BF7-AA99-1A394C87E75A}">
          <p14:sldIdLst>
            <p14:sldId id="885"/>
            <p14:sldId id="878"/>
            <p14:sldId id="879"/>
            <p14:sldId id="886"/>
            <p14:sldId id="880"/>
            <p14:sldId id="881"/>
            <p14:sldId id="887"/>
            <p14:sldId id="888"/>
            <p14:sldId id="882"/>
            <p14:sldId id="900"/>
            <p14:sldId id="901"/>
          </p14:sldIdLst>
        </p14:section>
        <p14:section name="폼 처리하기" id="{56E54746-73DD-461A-A8EC-06736580A3D4}">
          <p14:sldIdLst>
            <p14:sldId id="902"/>
            <p14:sldId id="903"/>
            <p14:sldId id="904"/>
          </p14:sldIdLst>
        </p14:section>
        <p14:section name="클래스형 뷰" id="{C698E865-3492-4639-B9C9-D02F7CA04586}">
          <p14:sldIdLst>
            <p14:sldId id="905"/>
            <p14:sldId id="906"/>
            <p14:sldId id="907"/>
            <p14:sldId id="908"/>
            <p14:sldId id="909"/>
            <p14:sldId id="910"/>
            <p14:sldId id="911"/>
            <p14:sldId id="912"/>
          </p14:sldIdLst>
        </p14:section>
        <p14:section name="운영 반영" id="{342CB76A-C6C1-45A2-A410-B4F5AB63EB2D}">
          <p14:sldIdLst>
            <p14:sldId id="870"/>
            <p14:sldId id="872"/>
            <p14:sldId id="892"/>
            <p14:sldId id="893"/>
            <p14:sldId id="894"/>
            <p14:sldId id="895"/>
            <p14:sldId id="891"/>
            <p14:sldId id="871"/>
            <p14:sldId id="873"/>
            <p14:sldId id="874"/>
            <p14:sldId id="875"/>
            <p14:sldId id="876"/>
            <p14:sldId id="877"/>
            <p14:sldId id="956"/>
          </p14:sldIdLst>
        </p14:section>
        <p14:section name="RESTApi" id="{37E701D6-450A-4B0B-9B85-2BFB79B3469C}">
          <p14:sldIdLst>
            <p14:sldId id="883"/>
          </p14:sldIdLst>
        </p14:section>
        <p14:section name="DB 설정" id="{51A6D681-1BAD-40E8-8088-296134D35747}">
          <p14:sldIdLst>
            <p14:sldId id="884"/>
            <p14:sldId id="915"/>
          </p14:sldIdLst>
        </p14:section>
        <p14:section name="pybo 예제" id="{44CE7E9B-99F1-4837-99D7-62D5349ACE6B}">
          <p14:sldIdLst>
            <p14:sldId id="928"/>
            <p14:sldId id="929"/>
            <p14:sldId id="930"/>
            <p14:sldId id="931"/>
            <p14:sldId id="932"/>
            <p14:sldId id="933"/>
            <p14:sldId id="934"/>
            <p14:sldId id="935"/>
            <p14:sldId id="936"/>
            <p14:sldId id="937"/>
            <p14:sldId id="938"/>
            <p14:sldId id="939"/>
            <p14:sldId id="940"/>
            <p14:sldId id="941"/>
            <p14:sldId id="942"/>
            <p14:sldId id="943"/>
            <p14:sldId id="944"/>
            <p14:sldId id="945"/>
            <p14:sldId id="946"/>
            <p14:sldId id="947"/>
            <p14:sldId id="948"/>
            <p14:sldId id="949"/>
            <p14:sldId id="950"/>
            <p14:sldId id="951"/>
            <p14:sldId id="952"/>
            <p14:sldId id="954"/>
          </p14:sldIdLst>
        </p14:section>
        <p14:section name="3-13 - 스크롤 초기화 문제점 해결" id="{637E208F-F418-4583-ACFC-EA501949B38E}">
          <p14:sldIdLst>
            <p14:sldId id="955"/>
            <p14:sldId id="958"/>
            <p14:sldId id="959"/>
          </p14:sldIdLst>
        </p14:section>
        <p14:section name="3-14 마크다운 기능 적용하기" id="{637F4845-276D-4252-AB79-40D4CE51A8A2}">
          <p14:sldIdLst>
            <p14:sldId id="960"/>
            <p14:sldId id="961"/>
          </p14:sldIdLst>
        </p14:section>
        <p14:section name="3-15 검색, 정렬 기능 추가" id="{4C6F8331-15AA-4292-A1BE-D237783DF7A3}">
          <p14:sldIdLst>
            <p14:sldId id="962"/>
          </p14:sldIdLst>
        </p14:section>
        <p14:section name="트러블슈팅" id="{D26930A8-E4F7-4F08-9EA5-12AE1ADF6C0F}">
          <p14:sldIdLst>
            <p14:sldId id="9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18" userDrawn="1">
          <p15:clr>
            <a:srgbClr val="A4A3A4"/>
          </p15:clr>
        </p15:guide>
        <p15:guide id="3" orient="horz" pos="4160" userDrawn="1">
          <p15:clr>
            <a:srgbClr val="A4A3A4"/>
          </p15:clr>
        </p15:guide>
        <p15:guide id="4" pos="2880">
          <p15:clr>
            <a:srgbClr val="A4A3A4"/>
          </p15:clr>
        </p15:guide>
        <p15:guide id="5" pos="298" userDrawn="1">
          <p15:clr>
            <a:srgbClr val="A4A3A4"/>
          </p15:clr>
        </p15:guide>
        <p15:guide id="6" pos="158" userDrawn="1">
          <p15:clr>
            <a:srgbClr val="A4A3A4"/>
          </p15:clr>
        </p15:guide>
        <p15:guide id="7" orient="horz" pos="346" userDrawn="1">
          <p15:clr>
            <a:srgbClr val="A4A3A4"/>
          </p15:clr>
        </p15:guide>
        <p15:guide id="8" pos="5624" userDrawn="1">
          <p15:clr>
            <a:srgbClr val="A4A3A4"/>
          </p15:clr>
        </p15:guide>
        <p15:guide id="9" orient="horz" pos="84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서찬웅" initials="서" lastIdx="1" clrIdx="0">
    <p:extLst>
      <p:ext uri="{19B8F6BF-5375-455C-9EA6-DF929625EA0E}">
        <p15:presenceInfo xmlns:p15="http://schemas.microsoft.com/office/powerpoint/2012/main" userId="서찬웅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0707"/>
    <a:srgbClr val="EFF0F1"/>
    <a:srgbClr val="0B0B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1771" y="72"/>
      </p:cViewPr>
      <p:guideLst>
        <p:guide orient="horz" pos="618"/>
        <p:guide orient="horz" pos="4160"/>
        <p:guide pos="2880"/>
        <p:guide pos="298"/>
        <p:guide pos="158"/>
        <p:guide orient="horz" pos="346"/>
        <p:guide pos="5624"/>
        <p:guide orient="horz" pos="84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handoutMaster" Target="handoutMasters/handoutMaster1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commentAuthors" Target="commentAuthors.xml"/><Relationship Id="rId129" Type="http://schemas.microsoft.com/office/2016/11/relationships/changesInfo" Target="changesInfos/changesInfo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서찬웅" userId="cf8074b5-623f-4f87-a474-1c09b4a39645" providerId="ADAL" clId="{5CAE9C66-010A-4DF7-8535-E4C73B0F2325}"/>
    <pc:docChg chg="modSld">
      <pc:chgData name="서찬웅" userId="cf8074b5-623f-4f87-a474-1c09b4a39645" providerId="ADAL" clId="{5CAE9C66-010A-4DF7-8535-E4C73B0F2325}" dt="2022-11-11T05:15:54.001" v="9" actId="20577"/>
      <pc:docMkLst>
        <pc:docMk/>
      </pc:docMkLst>
      <pc:sldChg chg="modSp mod">
        <pc:chgData name="서찬웅" userId="cf8074b5-623f-4f87-a474-1c09b4a39645" providerId="ADAL" clId="{5CAE9C66-010A-4DF7-8535-E4C73B0F2325}" dt="2022-11-11T05:15:54.001" v="9" actId="20577"/>
        <pc:sldMkLst>
          <pc:docMk/>
          <pc:sldMk cId="1786795593" sldId="876"/>
        </pc:sldMkLst>
        <pc:spChg chg="mod">
          <ac:chgData name="서찬웅" userId="cf8074b5-623f-4f87-a474-1c09b4a39645" providerId="ADAL" clId="{5CAE9C66-010A-4DF7-8535-E4C73B0F2325}" dt="2022-11-11T05:15:54.001" v="9" actId="20577"/>
          <ac:spMkLst>
            <pc:docMk/>
            <pc:sldMk cId="1786795593" sldId="876"/>
            <ac:spMk id="7" creationId="{42AB4CB6-3FA8-4717-8AD9-C680E1A99BA1}"/>
          </ac:spMkLst>
        </pc:spChg>
      </pc:sldChg>
    </pc:docChg>
  </pc:docChgLst>
  <pc:docChgLst>
    <pc:chgData name="서찬웅" userId="cf8074b5-623f-4f87-a474-1c09b4a39645" providerId="ADAL" clId="{36C99557-9509-4871-84C1-1C4C759AFE25}"/>
    <pc:docChg chg="modSld">
      <pc:chgData name="서찬웅" userId="cf8074b5-623f-4f87-a474-1c09b4a39645" providerId="ADAL" clId="{36C99557-9509-4871-84C1-1C4C759AFE25}" dt="2022-08-05T07:04:40.468" v="1" actId="1076"/>
      <pc:docMkLst>
        <pc:docMk/>
      </pc:docMkLst>
      <pc:sldChg chg="modSp">
        <pc:chgData name="서찬웅" userId="cf8074b5-623f-4f87-a474-1c09b4a39645" providerId="ADAL" clId="{36C99557-9509-4871-84C1-1C4C759AFE25}" dt="2022-08-05T00:15:54.083" v="0" actId="20578"/>
        <pc:sldMkLst>
          <pc:docMk/>
          <pc:sldMk cId="3194631698" sldId="845"/>
        </pc:sldMkLst>
        <pc:spChg chg="mod">
          <ac:chgData name="서찬웅" userId="cf8074b5-623f-4f87-a474-1c09b4a39645" providerId="ADAL" clId="{36C99557-9509-4871-84C1-1C4C759AFE25}" dt="2022-08-05T00:15:54.083" v="0" actId="20578"/>
          <ac:spMkLst>
            <pc:docMk/>
            <pc:sldMk cId="3194631698" sldId="845"/>
            <ac:spMk id="4" creationId="{8DC1A106-1048-468D-AF23-CCCED4BC7468}"/>
          </ac:spMkLst>
        </pc:spChg>
      </pc:sldChg>
      <pc:sldChg chg="modSp">
        <pc:chgData name="서찬웅" userId="cf8074b5-623f-4f87-a474-1c09b4a39645" providerId="ADAL" clId="{36C99557-9509-4871-84C1-1C4C759AFE25}" dt="2022-08-05T07:04:40.468" v="1" actId="1076"/>
        <pc:sldMkLst>
          <pc:docMk/>
          <pc:sldMk cId="2908540759" sldId="849"/>
        </pc:sldMkLst>
        <pc:spChg chg="mod">
          <ac:chgData name="서찬웅" userId="cf8074b5-623f-4f87-a474-1c09b4a39645" providerId="ADAL" clId="{36C99557-9509-4871-84C1-1C4C759AFE25}" dt="2022-08-05T07:04:40.468" v="1" actId="1076"/>
          <ac:spMkLst>
            <pc:docMk/>
            <pc:sldMk cId="2908540759" sldId="849"/>
            <ac:spMk id="7" creationId="{5F1FEF37-E231-4A55-9E85-79F58E920222}"/>
          </ac:spMkLst>
        </pc:spChg>
      </pc:sldChg>
    </pc:docChg>
  </pc:docChgLst>
  <pc:docChgLst>
    <pc:chgData name="서찬웅" userId="cf8074b5-623f-4f87-a474-1c09b4a39645" providerId="ADAL" clId="{F8BE81E6-0578-4BFB-A118-F6EEE2D42722}"/>
    <pc:docChg chg="modSld">
      <pc:chgData name="서찬웅" userId="cf8074b5-623f-4f87-a474-1c09b4a39645" providerId="ADAL" clId="{F8BE81E6-0578-4BFB-A118-F6EEE2D42722}" dt="2022-08-17T14:38:50.571" v="111"/>
      <pc:docMkLst>
        <pc:docMk/>
      </pc:docMkLst>
      <pc:sldChg chg="modSp">
        <pc:chgData name="서찬웅" userId="cf8074b5-623f-4f87-a474-1c09b4a39645" providerId="ADAL" clId="{F8BE81E6-0578-4BFB-A118-F6EEE2D42722}" dt="2022-08-05T02:29:12.260" v="0" actId="1076"/>
        <pc:sldMkLst>
          <pc:docMk/>
          <pc:sldMk cId="3911142511" sldId="857"/>
        </pc:sldMkLst>
        <pc:spChg chg="mod">
          <ac:chgData name="서찬웅" userId="cf8074b5-623f-4f87-a474-1c09b4a39645" providerId="ADAL" clId="{F8BE81E6-0578-4BFB-A118-F6EEE2D42722}" dt="2022-08-05T02:29:12.260" v="0" actId="1076"/>
          <ac:spMkLst>
            <pc:docMk/>
            <pc:sldMk cId="3911142511" sldId="857"/>
            <ac:spMk id="6" creationId="{4BB927F0-CD89-4AEC-9E6F-1E0A18C8E7C2}"/>
          </ac:spMkLst>
        </pc:spChg>
      </pc:sldChg>
      <pc:sldChg chg="modSp mod">
        <pc:chgData name="서찬웅" userId="cf8074b5-623f-4f87-a474-1c09b4a39645" providerId="ADAL" clId="{F8BE81E6-0578-4BFB-A118-F6EEE2D42722}" dt="2022-08-17T14:38:50.571" v="111"/>
        <pc:sldMkLst>
          <pc:docMk/>
          <pc:sldMk cId="4138530343" sldId="957"/>
        </pc:sldMkLst>
        <pc:spChg chg="mod">
          <ac:chgData name="서찬웅" userId="cf8074b5-623f-4f87-a474-1c09b4a39645" providerId="ADAL" clId="{F8BE81E6-0578-4BFB-A118-F6EEE2D42722}" dt="2022-08-17T14:38:50.571" v="111"/>
          <ac:spMkLst>
            <pc:docMk/>
            <pc:sldMk cId="4138530343" sldId="957"/>
            <ac:spMk id="4" creationId="{993840B9-F2BF-4E86-BA82-1DC0C7164247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10T14:50:36.119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06148A-DD17-4D42-93A0-6CBF64599022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674DBE-7D68-44E5-BFBF-A6BDA4EA17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13059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7C3154-835D-4FB6-A508-E9D32E898784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8AC31-A58B-4F17-A564-60B976807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68263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1495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10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9994" b="28566"/>
          <a:stretch/>
        </p:blipFill>
        <p:spPr>
          <a:xfrm>
            <a:off x="574694" y="6614587"/>
            <a:ext cx="8554065" cy="24505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62"/>
          <a:stretch/>
        </p:blipFill>
        <p:spPr>
          <a:xfrm rot="10800000">
            <a:off x="0" y="0"/>
            <a:ext cx="9144000" cy="96066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702" y="109936"/>
            <a:ext cx="2445487" cy="12166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5" r="10558" b="8193"/>
          <a:stretch/>
        </p:blipFill>
        <p:spPr>
          <a:xfrm rot="3766526" flipH="1">
            <a:off x="190686" y="6536936"/>
            <a:ext cx="336197" cy="412352"/>
          </a:xfrm>
          <a:prstGeom prst="rect">
            <a:avLst/>
          </a:prstGeom>
          <a:effectLst>
            <a:softEdge rad="0"/>
          </a:effectLst>
        </p:spPr>
      </p:pic>
      <p:cxnSp>
        <p:nvCxnSpPr>
          <p:cNvPr id="9" name="직선 연결선 8"/>
          <p:cNvCxnSpPr/>
          <p:nvPr userDrawn="1"/>
        </p:nvCxnSpPr>
        <p:spPr>
          <a:xfrm>
            <a:off x="498837" y="6606786"/>
            <a:ext cx="8645163" cy="0"/>
          </a:xfrm>
          <a:prstGeom prst="line">
            <a:avLst/>
          </a:prstGeom>
          <a:ln w="11430">
            <a:solidFill>
              <a:srgbClr val="070707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7"/>
          <a:srcRect l="37314" t="39195" b="1"/>
          <a:stretch/>
        </p:blipFill>
        <p:spPr>
          <a:xfrm rot="10341482">
            <a:off x="70312" y="914400"/>
            <a:ext cx="326238" cy="166753"/>
          </a:xfrm>
          <a:prstGeom prst="rect">
            <a:avLst/>
          </a:prstGeom>
        </p:spPr>
      </p:pic>
      <p:sp>
        <p:nvSpPr>
          <p:cNvPr id="38" name="자유형 37"/>
          <p:cNvSpPr/>
          <p:nvPr userDrawn="1"/>
        </p:nvSpPr>
        <p:spPr>
          <a:xfrm>
            <a:off x="381025" y="973788"/>
            <a:ext cx="6256696" cy="11084"/>
          </a:xfrm>
          <a:custGeom>
            <a:avLst/>
            <a:gdLst>
              <a:gd name="connsiteX0" fmla="*/ 0 w 6261100"/>
              <a:gd name="connsiteY0" fmla="*/ 38100 h 38100"/>
              <a:gd name="connsiteX1" fmla="*/ 3175000 w 6261100"/>
              <a:gd name="connsiteY1" fmla="*/ 38100 h 38100"/>
              <a:gd name="connsiteX2" fmla="*/ 5391150 w 6261100"/>
              <a:gd name="connsiteY2" fmla="*/ 38100 h 38100"/>
              <a:gd name="connsiteX3" fmla="*/ 6083300 w 6261100"/>
              <a:gd name="connsiteY3" fmla="*/ 25400 h 38100"/>
              <a:gd name="connsiteX4" fmla="*/ 6261100 w 6261100"/>
              <a:gd name="connsiteY4" fmla="*/ 0 h 38100"/>
              <a:gd name="connsiteX0" fmla="*/ 0 w 6280150"/>
              <a:gd name="connsiteY0" fmla="*/ 33338 h 33338"/>
              <a:gd name="connsiteX1" fmla="*/ 3175000 w 6280150"/>
              <a:gd name="connsiteY1" fmla="*/ 33338 h 33338"/>
              <a:gd name="connsiteX2" fmla="*/ 5391150 w 6280150"/>
              <a:gd name="connsiteY2" fmla="*/ 33338 h 33338"/>
              <a:gd name="connsiteX3" fmla="*/ 6083300 w 6280150"/>
              <a:gd name="connsiteY3" fmla="*/ 20638 h 33338"/>
              <a:gd name="connsiteX4" fmla="*/ 6280150 w 6280150"/>
              <a:gd name="connsiteY4" fmla="*/ 0 h 33338"/>
              <a:gd name="connsiteX0" fmla="*/ 0 w 6280150"/>
              <a:gd name="connsiteY0" fmla="*/ 33338 h 33338"/>
              <a:gd name="connsiteX1" fmla="*/ 3175000 w 6280150"/>
              <a:gd name="connsiteY1" fmla="*/ 33338 h 33338"/>
              <a:gd name="connsiteX2" fmla="*/ 5391150 w 6280150"/>
              <a:gd name="connsiteY2" fmla="*/ 33338 h 33338"/>
              <a:gd name="connsiteX3" fmla="*/ 6042819 w 6280150"/>
              <a:gd name="connsiteY3" fmla="*/ 25400 h 33338"/>
              <a:gd name="connsiteX4" fmla="*/ 6280150 w 6280150"/>
              <a:gd name="connsiteY4" fmla="*/ 0 h 33338"/>
              <a:gd name="connsiteX0" fmla="*/ 0 w 6280150"/>
              <a:gd name="connsiteY0" fmla="*/ 11907 h 11907"/>
              <a:gd name="connsiteX1" fmla="*/ 3175000 w 6280150"/>
              <a:gd name="connsiteY1" fmla="*/ 11907 h 11907"/>
              <a:gd name="connsiteX2" fmla="*/ 5391150 w 6280150"/>
              <a:gd name="connsiteY2" fmla="*/ 11907 h 11907"/>
              <a:gd name="connsiteX3" fmla="*/ 6042819 w 6280150"/>
              <a:gd name="connsiteY3" fmla="*/ 3969 h 11907"/>
              <a:gd name="connsiteX4" fmla="*/ 6280150 w 6280150"/>
              <a:gd name="connsiteY4" fmla="*/ 0 h 11907"/>
              <a:gd name="connsiteX0" fmla="*/ 0 w 6280150"/>
              <a:gd name="connsiteY0" fmla="*/ 11907 h 11907"/>
              <a:gd name="connsiteX1" fmla="*/ 3175000 w 6280150"/>
              <a:gd name="connsiteY1" fmla="*/ 11907 h 11907"/>
              <a:gd name="connsiteX2" fmla="*/ 5391150 w 6280150"/>
              <a:gd name="connsiteY2" fmla="*/ 11907 h 11907"/>
              <a:gd name="connsiteX3" fmla="*/ 6026150 w 6280150"/>
              <a:gd name="connsiteY3" fmla="*/ 11113 h 11907"/>
              <a:gd name="connsiteX4" fmla="*/ 6280150 w 6280150"/>
              <a:gd name="connsiteY4" fmla="*/ 0 h 11907"/>
              <a:gd name="connsiteX0" fmla="*/ 0 w 6280150"/>
              <a:gd name="connsiteY0" fmla="*/ 11907 h 11907"/>
              <a:gd name="connsiteX1" fmla="*/ 3175000 w 6280150"/>
              <a:gd name="connsiteY1" fmla="*/ 11907 h 11907"/>
              <a:gd name="connsiteX2" fmla="*/ 5391150 w 6280150"/>
              <a:gd name="connsiteY2" fmla="*/ 11907 h 11907"/>
              <a:gd name="connsiteX3" fmla="*/ 6026150 w 6280150"/>
              <a:gd name="connsiteY3" fmla="*/ 11113 h 11907"/>
              <a:gd name="connsiteX4" fmla="*/ 6280150 w 6280150"/>
              <a:gd name="connsiteY4" fmla="*/ 0 h 11907"/>
              <a:gd name="connsiteX0" fmla="*/ 0 w 6280150"/>
              <a:gd name="connsiteY0" fmla="*/ 11907 h 11907"/>
              <a:gd name="connsiteX1" fmla="*/ 3175000 w 6280150"/>
              <a:gd name="connsiteY1" fmla="*/ 11907 h 11907"/>
              <a:gd name="connsiteX2" fmla="*/ 5391150 w 6280150"/>
              <a:gd name="connsiteY2" fmla="*/ 11907 h 11907"/>
              <a:gd name="connsiteX3" fmla="*/ 6026150 w 6280150"/>
              <a:gd name="connsiteY3" fmla="*/ 11113 h 11907"/>
              <a:gd name="connsiteX4" fmla="*/ 6280150 w 6280150"/>
              <a:gd name="connsiteY4" fmla="*/ 0 h 11907"/>
              <a:gd name="connsiteX0" fmla="*/ 0 w 6280150"/>
              <a:gd name="connsiteY0" fmla="*/ 11907 h 11907"/>
              <a:gd name="connsiteX1" fmla="*/ 3175000 w 6280150"/>
              <a:gd name="connsiteY1" fmla="*/ 11907 h 11907"/>
              <a:gd name="connsiteX2" fmla="*/ 5391150 w 6280150"/>
              <a:gd name="connsiteY2" fmla="*/ 11907 h 11907"/>
              <a:gd name="connsiteX3" fmla="*/ 6026150 w 6280150"/>
              <a:gd name="connsiteY3" fmla="*/ 11113 h 11907"/>
              <a:gd name="connsiteX4" fmla="*/ 6280150 w 6280150"/>
              <a:gd name="connsiteY4" fmla="*/ 0 h 11907"/>
              <a:gd name="connsiteX0" fmla="*/ 0 w 6280150"/>
              <a:gd name="connsiteY0" fmla="*/ 11907 h 11907"/>
              <a:gd name="connsiteX1" fmla="*/ 3175000 w 6280150"/>
              <a:gd name="connsiteY1" fmla="*/ 11907 h 11907"/>
              <a:gd name="connsiteX2" fmla="*/ 5391150 w 6280150"/>
              <a:gd name="connsiteY2" fmla="*/ 11907 h 11907"/>
              <a:gd name="connsiteX3" fmla="*/ 6026150 w 6280150"/>
              <a:gd name="connsiteY3" fmla="*/ 11113 h 11907"/>
              <a:gd name="connsiteX4" fmla="*/ 6280150 w 6280150"/>
              <a:gd name="connsiteY4" fmla="*/ 0 h 11907"/>
              <a:gd name="connsiteX0" fmla="*/ 0 w 6280150"/>
              <a:gd name="connsiteY0" fmla="*/ 11907 h 11907"/>
              <a:gd name="connsiteX1" fmla="*/ 3175000 w 6280150"/>
              <a:gd name="connsiteY1" fmla="*/ 11907 h 11907"/>
              <a:gd name="connsiteX2" fmla="*/ 5391150 w 6280150"/>
              <a:gd name="connsiteY2" fmla="*/ 11907 h 11907"/>
              <a:gd name="connsiteX3" fmla="*/ 6021387 w 6280150"/>
              <a:gd name="connsiteY3" fmla="*/ 8732 h 11907"/>
              <a:gd name="connsiteX4" fmla="*/ 6280150 w 6280150"/>
              <a:gd name="connsiteY4" fmla="*/ 0 h 11907"/>
              <a:gd name="connsiteX0" fmla="*/ 0 w 6280150"/>
              <a:gd name="connsiteY0" fmla="*/ 11907 h 15875"/>
              <a:gd name="connsiteX1" fmla="*/ 3175000 w 6280150"/>
              <a:gd name="connsiteY1" fmla="*/ 11907 h 15875"/>
              <a:gd name="connsiteX2" fmla="*/ 5391150 w 6280150"/>
              <a:gd name="connsiteY2" fmla="*/ 11907 h 15875"/>
              <a:gd name="connsiteX3" fmla="*/ 6016625 w 6280150"/>
              <a:gd name="connsiteY3" fmla="*/ 15875 h 15875"/>
              <a:gd name="connsiteX4" fmla="*/ 6280150 w 6280150"/>
              <a:gd name="connsiteY4" fmla="*/ 0 h 15875"/>
              <a:gd name="connsiteX0" fmla="*/ 0 w 6280150"/>
              <a:gd name="connsiteY0" fmla="*/ 11907 h 13494"/>
              <a:gd name="connsiteX1" fmla="*/ 3175000 w 6280150"/>
              <a:gd name="connsiteY1" fmla="*/ 11907 h 13494"/>
              <a:gd name="connsiteX2" fmla="*/ 5391150 w 6280150"/>
              <a:gd name="connsiteY2" fmla="*/ 11907 h 13494"/>
              <a:gd name="connsiteX3" fmla="*/ 6016625 w 6280150"/>
              <a:gd name="connsiteY3" fmla="*/ 13494 h 13494"/>
              <a:gd name="connsiteX4" fmla="*/ 6280150 w 6280150"/>
              <a:gd name="connsiteY4" fmla="*/ 0 h 13494"/>
              <a:gd name="connsiteX0" fmla="*/ 0 w 6280150"/>
              <a:gd name="connsiteY0" fmla="*/ 11907 h 18257"/>
              <a:gd name="connsiteX1" fmla="*/ 3175000 w 6280150"/>
              <a:gd name="connsiteY1" fmla="*/ 11907 h 18257"/>
              <a:gd name="connsiteX2" fmla="*/ 5391150 w 6280150"/>
              <a:gd name="connsiteY2" fmla="*/ 11907 h 18257"/>
              <a:gd name="connsiteX3" fmla="*/ 6014244 w 6280150"/>
              <a:gd name="connsiteY3" fmla="*/ 18257 h 18257"/>
              <a:gd name="connsiteX4" fmla="*/ 6280150 w 6280150"/>
              <a:gd name="connsiteY4" fmla="*/ 0 h 18257"/>
              <a:gd name="connsiteX0" fmla="*/ 0 w 6261100"/>
              <a:gd name="connsiteY0" fmla="*/ 4763 h 11113"/>
              <a:gd name="connsiteX1" fmla="*/ 3175000 w 6261100"/>
              <a:gd name="connsiteY1" fmla="*/ 4763 h 11113"/>
              <a:gd name="connsiteX2" fmla="*/ 5391150 w 6261100"/>
              <a:gd name="connsiteY2" fmla="*/ 4763 h 11113"/>
              <a:gd name="connsiteX3" fmla="*/ 6014244 w 6261100"/>
              <a:gd name="connsiteY3" fmla="*/ 11113 h 11113"/>
              <a:gd name="connsiteX4" fmla="*/ 6261100 w 6261100"/>
              <a:gd name="connsiteY4" fmla="*/ 0 h 11113"/>
              <a:gd name="connsiteX0" fmla="*/ 0 w 6270625"/>
              <a:gd name="connsiteY0" fmla="*/ 9526 h 15876"/>
              <a:gd name="connsiteX1" fmla="*/ 3175000 w 6270625"/>
              <a:gd name="connsiteY1" fmla="*/ 9526 h 15876"/>
              <a:gd name="connsiteX2" fmla="*/ 5391150 w 6270625"/>
              <a:gd name="connsiteY2" fmla="*/ 9526 h 15876"/>
              <a:gd name="connsiteX3" fmla="*/ 6014244 w 6270625"/>
              <a:gd name="connsiteY3" fmla="*/ 15876 h 15876"/>
              <a:gd name="connsiteX4" fmla="*/ 6270625 w 6270625"/>
              <a:gd name="connsiteY4" fmla="*/ 0 h 15876"/>
              <a:gd name="connsiteX0" fmla="*/ 0 w 6270625"/>
              <a:gd name="connsiteY0" fmla="*/ 9526 h 13495"/>
              <a:gd name="connsiteX1" fmla="*/ 3175000 w 6270625"/>
              <a:gd name="connsiteY1" fmla="*/ 9526 h 13495"/>
              <a:gd name="connsiteX2" fmla="*/ 5391150 w 6270625"/>
              <a:gd name="connsiteY2" fmla="*/ 9526 h 13495"/>
              <a:gd name="connsiteX3" fmla="*/ 5999957 w 6270625"/>
              <a:gd name="connsiteY3" fmla="*/ 13495 h 13495"/>
              <a:gd name="connsiteX4" fmla="*/ 6270625 w 6270625"/>
              <a:gd name="connsiteY4" fmla="*/ 0 h 13495"/>
              <a:gd name="connsiteX0" fmla="*/ 0 w 6270625"/>
              <a:gd name="connsiteY0" fmla="*/ 9526 h 14597"/>
              <a:gd name="connsiteX1" fmla="*/ 3175000 w 6270625"/>
              <a:gd name="connsiteY1" fmla="*/ 9526 h 14597"/>
              <a:gd name="connsiteX2" fmla="*/ 5391150 w 6270625"/>
              <a:gd name="connsiteY2" fmla="*/ 9526 h 14597"/>
              <a:gd name="connsiteX3" fmla="*/ 5999957 w 6270625"/>
              <a:gd name="connsiteY3" fmla="*/ 13495 h 14597"/>
              <a:gd name="connsiteX4" fmla="*/ 6270625 w 6270625"/>
              <a:gd name="connsiteY4" fmla="*/ 0 h 14597"/>
              <a:gd name="connsiteX0" fmla="*/ 0 w 6270625"/>
              <a:gd name="connsiteY0" fmla="*/ 9526 h 14597"/>
              <a:gd name="connsiteX1" fmla="*/ 3175000 w 6270625"/>
              <a:gd name="connsiteY1" fmla="*/ 9526 h 14597"/>
              <a:gd name="connsiteX2" fmla="*/ 5391150 w 6270625"/>
              <a:gd name="connsiteY2" fmla="*/ 9526 h 14597"/>
              <a:gd name="connsiteX3" fmla="*/ 5957094 w 6270625"/>
              <a:gd name="connsiteY3" fmla="*/ 13495 h 14597"/>
              <a:gd name="connsiteX4" fmla="*/ 6270625 w 6270625"/>
              <a:gd name="connsiteY4" fmla="*/ 0 h 14597"/>
              <a:gd name="connsiteX0" fmla="*/ 0 w 6270625"/>
              <a:gd name="connsiteY0" fmla="*/ 9526 h 14597"/>
              <a:gd name="connsiteX1" fmla="*/ 3175000 w 6270625"/>
              <a:gd name="connsiteY1" fmla="*/ 9526 h 14597"/>
              <a:gd name="connsiteX2" fmla="*/ 5391150 w 6270625"/>
              <a:gd name="connsiteY2" fmla="*/ 9526 h 14597"/>
              <a:gd name="connsiteX3" fmla="*/ 5957094 w 6270625"/>
              <a:gd name="connsiteY3" fmla="*/ 13495 h 14597"/>
              <a:gd name="connsiteX4" fmla="*/ 6270625 w 6270625"/>
              <a:gd name="connsiteY4" fmla="*/ 0 h 14597"/>
              <a:gd name="connsiteX0" fmla="*/ 0 w 6270625"/>
              <a:gd name="connsiteY0" fmla="*/ 9526 h 13495"/>
              <a:gd name="connsiteX1" fmla="*/ 3175000 w 6270625"/>
              <a:gd name="connsiteY1" fmla="*/ 9526 h 13495"/>
              <a:gd name="connsiteX2" fmla="*/ 5391150 w 6270625"/>
              <a:gd name="connsiteY2" fmla="*/ 9526 h 13495"/>
              <a:gd name="connsiteX3" fmla="*/ 5957094 w 6270625"/>
              <a:gd name="connsiteY3" fmla="*/ 13495 h 13495"/>
              <a:gd name="connsiteX4" fmla="*/ 6270625 w 6270625"/>
              <a:gd name="connsiteY4" fmla="*/ 0 h 13495"/>
              <a:gd name="connsiteX0" fmla="*/ 0 w 6270625"/>
              <a:gd name="connsiteY0" fmla="*/ 9526 h 9526"/>
              <a:gd name="connsiteX1" fmla="*/ 3175000 w 6270625"/>
              <a:gd name="connsiteY1" fmla="*/ 9526 h 9526"/>
              <a:gd name="connsiteX2" fmla="*/ 5391150 w 6270625"/>
              <a:gd name="connsiteY2" fmla="*/ 9526 h 9526"/>
              <a:gd name="connsiteX3" fmla="*/ 5952332 w 6270625"/>
              <a:gd name="connsiteY3" fmla="*/ 6351 h 9526"/>
              <a:gd name="connsiteX4" fmla="*/ 6270625 w 6270625"/>
              <a:gd name="connsiteY4" fmla="*/ 0 h 9526"/>
              <a:gd name="connsiteX0" fmla="*/ 0 w 10000"/>
              <a:gd name="connsiteY0" fmla="*/ 10000 h 10000"/>
              <a:gd name="connsiteX1" fmla="*/ 5063 w 10000"/>
              <a:gd name="connsiteY1" fmla="*/ 10000 h 10000"/>
              <a:gd name="connsiteX2" fmla="*/ 8597 w 10000"/>
              <a:gd name="connsiteY2" fmla="*/ 10000 h 10000"/>
              <a:gd name="connsiteX3" fmla="*/ 9492 w 10000"/>
              <a:gd name="connsiteY3" fmla="*/ 6667 h 10000"/>
              <a:gd name="connsiteX4" fmla="*/ 10000 w 10000"/>
              <a:gd name="connsiteY4" fmla="*/ 0 h 10000"/>
              <a:gd name="connsiteX0" fmla="*/ 0 w 10000"/>
              <a:gd name="connsiteY0" fmla="*/ 10000 h 10740"/>
              <a:gd name="connsiteX1" fmla="*/ 5063 w 10000"/>
              <a:gd name="connsiteY1" fmla="*/ 10000 h 10740"/>
              <a:gd name="connsiteX2" fmla="*/ 8597 w 10000"/>
              <a:gd name="connsiteY2" fmla="*/ 10000 h 10740"/>
              <a:gd name="connsiteX3" fmla="*/ 9446 w 10000"/>
              <a:gd name="connsiteY3" fmla="*/ 10000 h 10740"/>
              <a:gd name="connsiteX4" fmla="*/ 10000 w 10000"/>
              <a:gd name="connsiteY4" fmla="*/ 0 h 10740"/>
              <a:gd name="connsiteX0" fmla="*/ 0 w 9949"/>
              <a:gd name="connsiteY0" fmla="*/ 10000 h 10740"/>
              <a:gd name="connsiteX1" fmla="*/ 5063 w 9949"/>
              <a:gd name="connsiteY1" fmla="*/ 10000 h 10740"/>
              <a:gd name="connsiteX2" fmla="*/ 8597 w 9949"/>
              <a:gd name="connsiteY2" fmla="*/ 10000 h 10740"/>
              <a:gd name="connsiteX3" fmla="*/ 9446 w 9949"/>
              <a:gd name="connsiteY3" fmla="*/ 10000 h 10740"/>
              <a:gd name="connsiteX4" fmla="*/ 9949 w 9949"/>
              <a:gd name="connsiteY4" fmla="*/ 0 h 10740"/>
              <a:gd name="connsiteX0" fmla="*/ 0 w 10036"/>
              <a:gd name="connsiteY0" fmla="*/ 12414 h 13333"/>
              <a:gd name="connsiteX1" fmla="*/ 5089 w 10036"/>
              <a:gd name="connsiteY1" fmla="*/ 12414 h 13333"/>
              <a:gd name="connsiteX2" fmla="*/ 8641 w 10036"/>
              <a:gd name="connsiteY2" fmla="*/ 12414 h 13333"/>
              <a:gd name="connsiteX3" fmla="*/ 9494 w 10036"/>
              <a:gd name="connsiteY3" fmla="*/ 12414 h 13333"/>
              <a:gd name="connsiteX4" fmla="*/ 10036 w 10036"/>
              <a:gd name="connsiteY4" fmla="*/ 0 h 13333"/>
              <a:gd name="connsiteX0" fmla="*/ 0 w 10044"/>
              <a:gd name="connsiteY0" fmla="*/ 7760 h 8333"/>
              <a:gd name="connsiteX1" fmla="*/ 5089 w 10044"/>
              <a:gd name="connsiteY1" fmla="*/ 7760 h 8333"/>
              <a:gd name="connsiteX2" fmla="*/ 8641 w 10044"/>
              <a:gd name="connsiteY2" fmla="*/ 7760 h 8333"/>
              <a:gd name="connsiteX3" fmla="*/ 9494 w 10044"/>
              <a:gd name="connsiteY3" fmla="*/ 7760 h 8333"/>
              <a:gd name="connsiteX4" fmla="*/ 10044 w 10044"/>
              <a:gd name="connsiteY4" fmla="*/ 0 h 8333"/>
              <a:gd name="connsiteX0" fmla="*/ 0 w 10000"/>
              <a:gd name="connsiteY0" fmla="*/ 9312 h 10001"/>
              <a:gd name="connsiteX1" fmla="*/ 5067 w 10000"/>
              <a:gd name="connsiteY1" fmla="*/ 9312 h 10001"/>
              <a:gd name="connsiteX2" fmla="*/ 8603 w 10000"/>
              <a:gd name="connsiteY2" fmla="*/ 9312 h 10001"/>
              <a:gd name="connsiteX3" fmla="*/ 9452 w 10000"/>
              <a:gd name="connsiteY3" fmla="*/ 9312 h 10001"/>
              <a:gd name="connsiteX4" fmla="*/ 10000 w 10000"/>
              <a:gd name="connsiteY4" fmla="*/ 0 h 10001"/>
              <a:gd name="connsiteX0" fmla="*/ 0 w 9985"/>
              <a:gd name="connsiteY0" fmla="*/ 12105 h 13000"/>
              <a:gd name="connsiteX1" fmla="*/ 5067 w 9985"/>
              <a:gd name="connsiteY1" fmla="*/ 12105 h 13000"/>
              <a:gd name="connsiteX2" fmla="*/ 8603 w 9985"/>
              <a:gd name="connsiteY2" fmla="*/ 12105 h 13000"/>
              <a:gd name="connsiteX3" fmla="*/ 9452 w 9985"/>
              <a:gd name="connsiteY3" fmla="*/ 12105 h 13000"/>
              <a:gd name="connsiteX4" fmla="*/ 9985 w 9985"/>
              <a:gd name="connsiteY4" fmla="*/ 0 h 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85" h="13000">
                <a:moveTo>
                  <a:pt x="0" y="12105"/>
                </a:moveTo>
                <a:lnTo>
                  <a:pt x="5067" y="12105"/>
                </a:lnTo>
                <a:lnTo>
                  <a:pt x="8603" y="12105"/>
                </a:lnTo>
                <a:cubicBezTo>
                  <a:pt x="9334" y="12105"/>
                  <a:pt x="9222" y="14122"/>
                  <a:pt x="9452" y="12105"/>
                </a:cubicBezTo>
                <a:cubicBezTo>
                  <a:pt x="9682" y="10088"/>
                  <a:pt x="9721" y="9931"/>
                  <a:pt x="9985" y="0"/>
                </a:cubicBez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1651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204960" y="6612381"/>
            <a:ext cx="756666" cy="231648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algn="ctr"/>
            <a:r>
              <a:rPr lang="en-US" altLang="ko-KR"/>
              <a:t>- </a:t>
            </a:r>
            <a:fld id="{71B1A864-61A8-4E3C-B00F-A346410A94D9}" type="slidenum">
              <a:rPr lang="ko-KR" altLang="en-US" smtClean="0"/>
              <a:pPr algn="ctr"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54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 noChangeArrowheads="1"/>
          </p:cNvSpPr>
          <p:nvPr userDrawn="1"/>
        </p:nvSpPr>
        <p:spPr bwMode="auto">
          <a:xfrm>
            <a:off x="118697" y="6381750"/>
            <a:ext cx="1129811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 altLang="ko-KR" sz="1292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1030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543675"/>
            <a:ext cx="1905000" cy="319088"/>
          </a:xfrm>
        </p:spPr>
        <p:txBody>
          <a:bodyPr/>
          <a:lstStyle>
            <a:lvl1pPr>
              <a:defRPr sz="92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1031"/>
          <p:cNvSpPr>
            <a:spLocks noGrp="1" noChangeArrowheads="1"/>
          </p:cNvSpPr>
          <p:nvPr>
            <p:ph type="ftr" sz="quarter" idx="11"/>
          </p:nvPr>
        </p:nvSpPr>
        <p:spPr>
          <a:xfrm>
            <a:off x="5989027" y="6499226"/>
            <a:ext cx="2895600" cy="385763"/>
          </a:xfrm>
        </p:spPr>
        <p:txBody>
          <a:bodyPr/>
          <a:lstStyle>
            <a:lvl1pPr>
              <a:defRPr sz="92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1032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3675185" y="6543676"/>
            <a:ext cx="1905000" cy="301625"/>
          </a:xfrm>
        </p:spPr>
        <p:txBody>
          <a:bodyPr/>
          <a:lstStyle>
            <a:lvl1pPr>
              <a:defRPr sz="92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>
              <a:defRPr/>
            </a:pPr>
            <a:fld id="{8F6EB357-C8AD-4889-ABED-560FD380101E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51217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5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 sz="2215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585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35854" name="Rectangle 14"/>
          <p:cNvSpPr>
            <a:spLocks noGrp="1" noChangeArrowheads="1"/>
          </p:cNvSpPr>
          <p:nvPr>
            <p:ph type="dt" sz="half" idx="2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35855" name="Rectangle 15"/>
          <p:cNvSpPr>
            <a:spLocks noGrp="1" noChangeArrowheads="1"/>
          </p:cNvSpPr>
          <p:nvPr>
            <p:ph type="ftr" sz="quarter" idx="3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35856" name="Rectangle 1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1A96CDA-AC9E-4D10-87FE-92C3AF95A5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0262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/>
          <p:cNvGrpSpPr/>
          <p:nvPr userDrawn="1"/>
        </p:nvGrpSpPr>
        <p:grpSpPr>
          <a:xfrm>
            <a:off x="401289" y="124408"/>
            <a:ext cx="8740681" cy="6731098"/>
            <a:chOff x="535051" y="124408"/>
            <a:chExt cx="11654241" cy="6731099"/>
          </a:xfrm>
        </p:grpSpPr>
        <p:pic>
          <p:nvPicPr>
            <p:cNvPr id="1032" name="Picture 8" descr="https://d2v9y0dukr6mq2.cloudfront.net/video/thumbnail/UD7CEz6/atom-cell-element-molecule-particle-physics-science_n1sh8l2e__F0000.png"/>
            <p:cNvPicPr>
              <a:picLocks noChangeAspect="1" noChangeArrowheads="1"/>
            </p:cNvPicPr>
            <p:nvPr userDrawn="1"/>
          </p:nvPicPr>
          <p:blipFill>
            <a:blip r:embed="rId2" cstate="print">
              <a:clrChange>
                <a:clrFrom>
                  <a:srgbClr val="FBFBFB"/>
                </a:clrFrom>
                <a:clrTo>
                  <a:srgbClr val="FBFBFB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051" y="124408"/>
              <a:ext cx="11654241" cy="6731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직사각형 46"/>
            <p:cNvSpPr/>
            <p:nvPr userDrawn="1"/>
          </p:nvSpPr>
          <p:spPr>
            <a:xfrm>
              <a:off x="547402" y="124408"/>
              <a:ext cx="11641890" cy="6731099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31" name="직사각형 30"/>
          <p:cNvSpPr/>
          <p:nvPr userDrawn="1"/>
        </p:nvSpPr>
        <p:spPr>
          <a:xfrm>
            <a:off x="0" y="0"/>
            <a:ext cx="9144000" cy="12440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rgbClr val="0061B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6" name="제목 35"/>
          <p:cNvSpPr>
            <a:spLocks noGrp="1"/>
          </p:cNvSpPr>
          <p:nvPr>
            <p:ph type="title" hasCustomPrompt="1"/>
          </p:nvPr>
        </p:nvSpPr>
        <p:spPr>
          <a:xfrm>
            <a:off x="258414" y="299996"/>
            <a:ext cx="5051774" cy="412170"/>
          </a:xfrm>
        </p:spPr>
        <p:txBody>
          <a:bodyPr>
            <a:noAutofit/>
          </a:bodyPr>
          <a:lstStyle>
            <a:lvl1pPr>
              <a:defRPr sz="1500" b="1" spc="-75" baseline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ko-KR" altLang="en-US"/>
              <a:t>부제목 스타일 편집 </a:t>
            </a:r>
            <a:r>
              <a:rPr lang="en-US" altLang="ko-KR"/>
              <a:t>font size 24</a:t>
            </a:r>
            <a:endParaRPr lang="ko-KR" altLang="en-US"/>
          </a:p>
        </p:txBody>
      </p:sp>
      <p:cxnSp>
        <p:nvCxnSpPr>
          <p:cNvPr id="40" name="직선 연결선 39"/>
          <p:cNvCxnSpPr/>
          <p:nvPr userDrawn="1"/>
        </p:nvCxnSpPr>
        <p:spPr>
          <a:xfrm flipV="1">
            <a:off x="331957" y="834835"/>
            <a:ext cx="1337902" cy="622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 userDrawn="1"/>
        </p:nvSpPr>
        <p:spPr>
          <a:xfrm>
            <a:off x="411360" y="855091"/>
            <a:ext cx="8394502" cy="5642442"/>
          </a:xfrm>
          <a:prstGeom prst="rect">
            <a:avLst/>
          </a:prstGeom>
          <a:gradFill>
            <a:gsLst>
              <a:gs pos="0">
                <a:schemeClr val="bg1"/>
              </a:gs>
              <a:gs pos="68500">
                <a:srgbClr val="FFFFFF"/>
              </a:gs>
              <a:gs pos="100000">
                <a:schemeClr val="bg1">
                  <a:alpha val="45000"/>
                </a:schemeClr>
              </a:gs>
            </a:gsLst>
            <a:lin ang="0" scaled="1"/>
          </a:gradFill>
          <a:ln w="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2" name="텍스트 개체 틀 51"/>
          <p:cNvSpPr>
            <a:spLocks noGrp="1"/>
          </p:cNvSpPr>
          <p:nvPr>
            <p:ph type="body" sz="quarter" idx="10" hasCustomPrompt="1"/>
          </p:nvPr>
        </p:nvSpPr>
        <p:spPr>
          <a:xfrm>
            <a:off x="6955359" y="368657"/>
            <a:ext cx="2043113" cy="307720"/>
          </a:xfrm>
        </p:spPr>
        <p:txBody>
          <a:bodyPr>
            <a:noAutofit/>
          </a:bodyPr>
          <a:lstStyle>
            <a:lvl1pPr marL="0" indent="0" algn="r">
              <a:buNone/>
              <a:defRPr sz="1200" b="1" spc="-53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제목 스타일 편집 </a:t>
            </a:r>
            <a:r>
              <a:rPr lang="en-US" altLang="ko-KR"/>
              <a:t>font 16</a:t>
            </a:r>
            <a:endParaRPr lang="ko-KR" altLang="en-US"/>
          </a:p>
        </p:txBody>
      </p:sp>
      <p:sp>
        <p:nvSpPr>
          <p:cNvPr id="54" name="내용 개체 틀 53"/>
          <p:cNvSpPr>
            <a:spLocks noGrp="1"/>
          </p:cNvSpPr>
          <p:nvPr>
            <p:ph sz="quarter" idx="11" hasCustomPrompt="1"/>
          </p:nvPr>
        </p:nvSpPr>
        <p:spPr>
          <a:xfrm>
            <a:off x="476250" y="1181100"/>
            <a:ext cx="8258175" cy="5124450"/>
          </a:xfrm>
        </p:spPr>
        <p:txBody>
          <a:bodyPr/>
          <a:lstStyle>
            <a:lvl1pPr>
              <a:lnSpc>
                <a:spcPct val="125000"/>
              </a:lnSpc>
              <a:defRPr sz="1350" b="0" spc="-75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  <a:lvl2pPr marL="557213" indent="-214313">
              <a:lnSpc>
                <a:spcPct val="125000"/>
              </a:lnSpc>
              <a:buFontTx/>
              <a:buChar char="-"/>
              <a:defRPr sz="1125" spc="-75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ct val="125000"/>
              </a:lnSpc>
              <a:defRPr sz="1050" spc="-75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3pPr>
            <a:lvl4pPr>
              <a:lnSpc>
                <a:spcPct val="125000"/>
              </a:lnSpc>
              <a:defRPr sz="900" spc="-75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4pPr>
            <a:lvl5pPr>
              <a:lnSpc>
                <a:spcPct val="125000"/>
              </a:lnSpc>
              <a:defRPr sz="900" spc="-75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ko-KR" altLang="en-US"/>
              <a:t>중심문장 </a:t>
            </a:r>
            <a:r>
              <a:rPr lang="en-US" altLang="ko-KR"/>
              <a:t>font 18</a:t>
            </a:r>
            <a:endParaRPr lang="ko-KR" altLang="en-US"/>
          </a:p>
          <a:p>
            <a:pPr lvl="1"/>
            <a:r>
              <a:rPr lang="ko-KR" altLang="en-US"/>
              <a:t>둘째 수준 </a:t>
            </a:r>
            <a:r>
              <a:rPr lang="en-US" altLang="ko-KR"/>
              <a:t>font 15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>
          <a:xfrm>
            <a:off x="3576638" y="6493958"/>
            <a:ext cx="2057400" cy="365125"/>
          </a:xfrm>
        </p:spPr>
        <p:txBody>
          <a:bodyPr/>
          <a:lstStyle>
            <a:lvl1pPr algn="ctr">
              <a:defRPr sz="788"/>
            </a:lvl1pPr>
          </a:lstStyle>
          <a:p>
            <a:fld id="{1FB17FDE-20E4-4723-8476-2F4ACF18D7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043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3262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65" r:id="rId3"/>
    <p:sldLayoutId id="2147483709" r:id="rId4"/>
    <p:sldLayoutId id="2147483712" r:id="rId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8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127.0.0.1:8000/admin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0617" y="1966684"/>
            <a:ext cx="7877739" cy="1349620"/>
          </a:xfrm>
        </p:spPr>
        <p:txBody>
          <a:bodyPr/>
          <a:lstStyle/>
          <a:p>
            <a:r>
              <a:rPr lang="en-US" sz="2954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Django</a:t>
            </a:r>
            <a:br>
              <a:rPr lang="en-US" sz="2954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</a:t>
            </a:r>
            <a:r>
              <a:rPr lang="ko-KR" alt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파이썬 웹 프로그래밍 참조</a:t>
            </a:r>
            <a:endParaRPr lang="en-US" sz="2954" b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3176406" y="4952643"/>
            <a:ext cx="5908431" cy="1617785"/>
          </a:xfrm>
        </p:spPr>
        <p:txBody>
          <a:bodyPr/>
          <a:lstStyle/>
          <a:p>
            <a:pPr algn="r"/>
            <a:endParaRPr lang="en-US" altLang="ko-KR" sz="2215" b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ko-KR" altLang="en-US" sz="2215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강사</a:t>
            </a:r>
            <a:r>
              <a:rPr lang="en-US" altLang="ko-KR" sz="2215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sz="2215" b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서찬웅</a:t>
            </a:r>
            <a:endParaRPr lang="en-US" sz="2215" b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844083" fontAlgn="base">
              <a:spcBef>
                <a:spcPct val="0"/>
              </a:spcBef>
              <a:spcAft>
                <a:spcPct val="0"/>
              </a:spcAft>
            </a:pPr>
            <a:endParaRPr kumimoji="1" lang="en-US">
              <a:solidFill>
                <a:srgbClr val="EEECE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844083" fontAlgn="base">
              <a:spcBef>
                <a:spcPct val="0"/>
              </a:spcBef>
              <a:spcAft>
                <a:spcPct val="0"/>
              </a:spcAft>
            </a:pPr>
            <a:fld id="{B1A96CDA-AC9E-4D10-87FE-92C3AF95A555}" type="slidenum">
              <a:rPr kumimoji="1" lang="en-US">
                <a:solidFill>
                  <a:srgbClr val="EEECE1"/>
                </a:solidFill>
              </a:rPr>
              <a:pPr defTabSz="844083"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kumimoji="1" lang="en-US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58596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697932-458D-4A08-8621-85AE0A705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장고 기본 명령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515595-CB3F-4D95-8E2F-94F74FA268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B60C16-4D7A-457B-AB6A-7778D565C66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django-admin startproject </a:t>
            </a:r>
          </a:p>
          <a:p>
            <a:pPr lvl="1"/>
            <a:r>
              <a:rPr lang="ko-KR" altLang="en-US"/>
              <a:t>장고 프로젝트를 만드는 명령</a:t>
            </a:r>
            <a:endParaRPr lang="en-US" altLang="ko-KR"/>
          </a:p>
          <a:p>
            <a:r>
              <a:rPr lang="en-US" altLang="ko-KR"/>
              <a:t>startapp</a:t>
            </a:r>
          </a:p>
          <a:p>
            <a:pPr lvl="1"/>
            <a:r>
              <a:rPr lang="ko-KR" altLang="en-US"/>
              <a:t>프로젝트에 기능 단위인 앱을 새로 만들 때 사용 </a:t>
            </a:r>
            <a:endParaRPr lang="en-US" altLang="ko-KR"/>
          </a:p>
          <a:p>
            <a:r>
              <a:rPr lang="en-US" altLang="ko-KR"/>
              <a:t>makemigratios</a:t>
            </a:r>
          </a:p>
          <a:p>
            <a:pPr lvl="1"/>
            <a:r>
              <a:rPr lang="ko-KR" altLang="en-US"/>
              <a:t>어플리케이션에 변경 사항을 추적해 </a:t>
            </a:r>
            <a:r>
              <a:rPr lang="en-US" altLang="ko-KR"/>
              <a:t>DB</a:t>
            </a:r>
            <a:r>
              <a:rPr lang="ko-KR" altLang="en-US"/>
              <a:t>에 적용할 내용을 정리 </a:t>
            </a:r>
            <a:endParaRPr lang="en-US" altLang="ko-KR"/>
          </a:p>
          <a:p>
            <a:pPr lvl="1"/>
            <a:r>
              <a:rPr lang="ko-KR" altLang="en-US"/>
              <a:t>보통 앱 안에 있는 </a:t>
            </a:r>
            <a:r>
              <a:rPr lang="en-US" altLang="ko-KR"/>
              <a:t>model</a:t>
            </a:r>
            <a:r>
              <a:rPr lang="ko-KR" altLang="en-US"/>
              <a:t>의 변경 사항이 있을 때 주로 사용 </a:t>
            </a:r>
            <a:endParaRPr lang="en-US" altLang="ko-KR"/>
          </a:p>
          <a:p>
            <a:r>
              <a:rPr lang="en-US" altLang="ko-KR"/>
              <a:t>sqlmigrate</a:t>
            </a:r>
          </a:p>
          <a:p>
            <a:pPr lvl="1"/>
            <a:r>
              <a:rPr lang="ko-KR" altLang="en-US"/>
              <a:t>실행한 </a:t>
            </a:r>
            <a:r>
              <a:rPr lang="en-US" altLang="ko-KR"/>
              <a:t>SQL</a:t>
            </a:r>
            <a:r>
              <a:rPr lang="ko-KR" altLang="en-US"/>
              <a:t> 명령문을 출력 </a:t>
            </a:r>
            <a:endParaRPr lang="en-US" altLang="ko-KR"/>
          </a:p>
          <a:p>
            <a:pPr lvl="1"/>
            <a:r>
              <a:rPr lang="ko-KR" altLang="en-US"/>
              <a:t>어떤 명령문을 실행할지 확인할 때 사용하며</a:t>
            </a:r>
            <a:r>
              <a:rPr lang="en-US" altLang="ko-KR"/>
              <a:t>, </a:t>
            </a:r>
            <a:r>
              <a:rPr lang="ko-KR" altLang="en-US"/>
              <a:t>튜닝이 안된 쿼리나 </a:t>
            </a:r>
            <a:r>
              <a:rPr lang="en-US" altLang="ko-KR"/>
              <a:t>slow </a:t>
            </a:r>
            <a:r>
              <a:rPr lang="ko-KR" altLang="en-US"/>
              <a:t>쿼리 여부를 확인할 수 있음 </a:t>
            </a:r>
            <a:endParaRPr lang="en-US" altLang="ko-KR"/>
          </a:p>
          <a:p>
            <a:r>
              <a:rPr lang="en-US" altLang="ko-KR"/>
              <a:t>migrate</a:t>
            </a:r>
          </a:p>
          <a:p>
            <a:pPr lvl="1"/>
            <a:r>
              <a:rPr lang="ko-KR" altLang="en-US"/>
              <a:t>실제 변경사항을 </a:t>
            </a:r>
            <a:r>
              <a:rPr lang="en-US" altLang="ko-KR"/>
              <a:t>DB</a:t>
            </a:r>
            <a:r>
              <a:rPr lang="ko-KR" altLang="en-US"/>
              <a:t>에 반영 </a:t>
            </a:r>
            <a:endParaRPr lang="en-US" altLang="ko-KR"/>
          </a:p>
          <a:p>
            <a:r>
              <a:rPr lang="en-US" altLang="ko-KR"/>
              <a:t>showmigrations</a:t>
            </a:r>
          </a:p>
          <a:p>
            <a:pPr lvl="1"/>
            <a:r>
              <a:rPr lang="ko-KR" altLang="en-US"/>
              <a:t>프로젝트 </a:t>
            </a:r>
            <a:r>
              <a:rPr lang="en-US" altLang="ko-KR"/>
              <a:t>DB </a:t>
            </a:r>
            <a:r>
              <a:rPr lang="ko-KR" altLang="en-US"/>
              <a:t>변경사항 목록과 상태를 출력</a:t>
            </a:r>
            <a:endParaRPr lang="en-US" altLang="ko-KR"/>
          </a:p>
          <a:p>
            <a:r>
              <a:rPr lang="en-US" altLang="ko-KR"/>
              <a:t>runserver</a:t>
            </a:r>
          </a:p>
          <a:p>
            <a:pPr lvl="1"/>
            <a:r>
              <a:rPr lang="ko-KR" altLang="en-US"/>
              <a:t>테스트 서버를 실행</a:t>
            </a:r>
            <a:r>
              <a:rPr lang="en-US" altLang="ko-KR"/>
              <a:t>. </a:t>
            </a:r>
            <a:r>
              <a:rPr lang="ko-KR" altLang="en-US"/>
              <a:t>웹 서비스를 실제로 동작시켜 확인할 때 사용 </a:t>
            </a:r>
            <a:endParaRPr lang="en-US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F88834-E216-4B62-908A-999CD52A816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92377B-AC3D-4369-A7F9-D909C0179C13}"/>
              </a:ext>
            </a:extLst>
          </p:cNvPr>
          <p:cNvSpPr/>
          <p:nvPr/>
        </p:nvSpPr>
        <p:spPr>
          <a:xfrm>
            <a:off x="165182" y="1811102"/>
            <a:ext cx="8833290" cy="467824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FF02C7-AABC-4B14-AB7A-6106D3BA0AEC}"/>
              </a:ext>
            </a:extLst>
          </p:cNvPr>
          <p:cNvSpPr txBox="1"/>
          <p:nvPr/>
        </p:nvSpPr>
        <p:spPr>
          <a:xfrm>
            <a:off x="7132255" y="1531085"/>
            <a:ext cx="18662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/>
              <a:t>manage.py </a:t>
            </a:r>
            <a:r>
              <a:rPr lang="ko-KR" altLang="en-US" sz="1100"/>
              <a:t>매개변수 명령어</a:t>
            </a:r>
          </a:p>
        </p:txBody>
      </p:sp>
    </p:spTree>
    <p:extLst>
      <p:ext uri="{BB962C8B-B14F-4D97-AF65-F5344CB8AC3E}">
        <p14:creationId xmlns:p14="http://schemas.microsoft.com/office/powerpoint/2010/main" val="34042665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CB6480-6B2E-4A58-A09B-42E733896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url </a:t>
            </a:r>
            <a:r>
              <a:rPr lang="ko-KR" altLang="en-US"/>
              <a:t>스마트하게 수정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389E89-C3AA-4AF8-A70B-7E068331C1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F16136-A46A-4B0C-B27F-A801BFE0F9A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URL </a:t>
            </a:r>
            <a:r>
              <a:rPr lang="ko-KR" altLang="en-US"/>
              <a:t>별칭 사용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question_list.html </a:t>
            </a:r>
            <a:r>
              <a:rPr lang="ko-KR" altLang="en-US"/>
              <a:t>파일 수정 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253EE57-823B-4A1B-A2FC-3CA9F0975D3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100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25CA14C-33BB-4038-9D8D-3CBDFACACB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846"/>
          <a:stretch/>
        </p:blipFill>
        <p:spPr>
          <a:xfrm>
            <a:off x="602502" y="4301030"/>
            <a:ext cx="4572000" cy="848033"/>
          </a:xfrm>
          <a:prstGeom prst="rect">
            <a:avLst/>
          </a:prstGeom>
        </p:spPr>
      </p:pic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9FBCBBD3-0DB1-409A-961D-0F9BEC415CE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174502" y="4725047"/>
            <a:ext cx="996654" cy="573874"/>
          </a:xfrm>
          <a:prstGeom prst="curvedConnector2">
            <a:avLst/>
          </a:prstGeom>
          <a:ln w="11430">
            <a:solidFill>
              <a:srgbClr val="FF0000"/>
            </a:solidFill>
            <a:tailEnd type="triangle"/>
          </a:ln>
          <a:effectLst>
            <a:outerShdw blurRad="12700" algn="ctr" rotWithShape="0">
              <a:prstClr val="black"/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3A72E669-C82E-4FC9-9CC5-A98E1D75A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94" y="1583855"/>
            <a:ext cx="3859214" cy="2078447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8C6967BB-96F1-4BF7-B89A-1943635BB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2493" y="5347459"/>
            <a:ext cx="5220929" cy="107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75585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F226FF-919A-40D1-BB77-F40E11AD5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답변 저장하고 표시하기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68AC16-7FE9-41ED-800C-D4F68B0C24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4D82455-1446-41A0-A9DA-3F28EF413CF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질문 상세 템플릿에 답변 등록 버튼 만들기 </a:t>
            </a:r>
            <a:endParaRPr lang="en-US" altLang="ko-KR"/>
          </a:p>
          <a:p>
            <a:pPr lvl="1"/>
            <a:r>
              <a:rPr lang="en-US" altLang="ko-KR"/>
              <a:t>pybo/question_detail.html </a:t>
            </a:r>
            <a:r>
              <a:rPr lang="ko-KR" altLang="en-US"/>
              <a:t>에 아래 내용 추가 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pybo/urls.py </a:t>
            </a:r>
            <a:r>
              <a:rPr lang="ko-KR" altLang="en-US"/>
              <a:t>수정 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pybo/views.py </a:t>
            </a:r>
            <a:r>
              <a:rPr lang="ko-KR" altLang="en-US"/>
              <a:t>내용 추가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7F46C-8BE8-49E1-B8EE-D7B96200964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101</a:t>
            </a:fld>
            <a:endParaRPr lang="ko-KR" altLang="en-US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950D177-C5EA-4756-90C3-F6A3BB232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92" y="1849360"/>
            <a:ext cx="5820855" cy="1331731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B144D38-B19F-45EC-933E-87F48C7D0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92" y="3531762"/>
            <a:ext cx="5498199" cy="107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1995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F226FF-919A-40D1-BB77-F40E11AD5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답변 저장하고 표시하기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68AC16-7FE9-41ED-800C-D4F68B0C24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4D82455-1446-41A0-A9DA-3F28EF413CF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질문 상세 템플릿에 답변 등록 버튼 만들기 </a:t>
            </a:r>
            <a:endParaRPr lang="en-US" altLang="ko-KR"/>
          </a:p>
          <a:p>
            <a:pPr lvl="1"/>
            <a:r>
              <a:rPr lang="en-US" altLang="ko-KR"/>
              <a:t>pybo/views.py </a:t>
            </a:r>
            <a:r>
              <a:rPr lang="ko-KR" altLang="en-US"/>
              <a:t>내용 추가 </a:t>
            </a:r>
            <a:endParaRPr lang="en-US" altLang="ko-KR"/>
          </a:p>
          <a:p>
            <a:pPr lvl="2"/>
            <a:r>
              <a:rPr lang="en-US" altLang="ko-KR"/>
              <a:t>rediect </a:t>
            </a:r>
            <a:r>
              <a:rPr lang="ko-KR" altLang="en-US"/>
              <a:t>기능 추가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7F46C-8BE8-49E1-B8EE-D7B96200964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102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7996CA3-F9EE-4EF6-B2F3-746C8EF29493}"/>
              </a:ext>
            </a:extLst>
          </p:cNvPr>
          <p:cNvGrpSpPr/>
          <p:nvPr/>
        </p:nvGrpSpPr>
        <p:grpSpPr>
          <a:xfrm>
            <a:off x="1204588" y="2154100"/>
            <a:ext cx="5384992" cy="3388374"/>
            <a:chOff x="1151494" y="1823736"/>
            <a:chExt cx="5384992" cy="3388374"/>
          </a:xfrm>
        </p:grpSpPr>
        <p:pic>
          <p:nvPicPr>
            <p:cNvPr id="8" name="그림 7" descr="텍스트이(가) 표시된 사진&#10;&#10;자동 생성된 설명">
              <a:extLst>
                <a:ext uri="{FF2B5EF4-FFF2-40B4-BE49-F238E27FC236}">
                  <a16:creationId xmlns:a16="http://schemas.microsoft.com/office/drawing/2014/main" id="{6A5BD32D-01C8-4B67-86C2-F8CF90ED5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1494" y="1823736"/>
              <a:ext cx="5384992" cy="1688011"/>
            </a:xfrm>
            <a:prstGeom prst="rect">
              <a:avLst/>
            </a:prstGeom>
          </p:spPr>
        </p:pic>
        <p:pic>
          <p:nvPicPr>
            <p:cNvPr id="11" name="그림 10" descr="텍스트이(가) 표시된 사진&#10;&#10;자동 생성된 설명">
              <a:extLst>
                <a:ext uri="{FF2B5EF4-FFF2-40B4-BE49-F238E27FC236}">
                  <a16:creationId xmlns:a16="http://schemas.microsoft.com/office/drawing/2014/main" id="{75CFDBAE-0F79-4203-ADFD-9041892C5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0378" y="3429000"/>
              <a:ext cx="4921384" cy="1783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414981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A4CAA-6AC5-4586-8180-A7F6B3D58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답변 저장하고 표시하기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F5B56C-AB6B-43B4-B4C6-263B999EA2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AC6E93-8149-4B2E-882A-7F560526278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등록된 답변 표기 </a:t>
            </a:r>
            <a:endParaRPr lang="en-US" altLang="ko-KR"/>
          </a:p>
          <a:p>
            <a:pPr lvl="1"/>
            <a:r>
              <a:rPr lang="en-US" altLang="ko-KR"/>
              <a:t>pybo/question_detail.html </a:t>
            </a:r>
            <a:r>
              <a:rPr lang="ko-KR" altLang="en-US"/>
              <a:t>파일 추가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2008FC-3C8E-40DD-BA8B-71F4D292447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103</a:t>
            </a:fld>
            <a:endParaRPr lang="ko-KR" altLang="en-US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B2D47E7-DA2A-4524-8B47-1CBB166E5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723" y="1846193"/>
            <a:ext cx="5637146" cy="380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436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37BC5-0F04-4972-AF70-233C66E5C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꾸미기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5C320D-A814-4CC2-81BB-60029CC4E8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31433B-2D18-4CC5-92B3-3CEC0AD8D35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웹 페이지에 스타일시트 적용하기 </a:t>
            </a:r>
            <a:endParaRPr lang="en-US" altLang="ko-KR"/>
          </a:p>
          <a:p>
            <a:pPr lvl="1"/>
            <a:r>
              <a:rPr lang="ko-KR" altLang="en-US"/>
              <a:t>스타일시트</a:t>
            </a:r>
            <a:r>
              <a:rPr lang="en-US" altLang="ko-KR"/>
              <a:t>(css)</a:t>
            </a:r>
            <a:r>
              <a:rPr lang="ko-KR" altLang="en-US"/>
              <a:t>를 사용해야 하며</a:t>
            </a:r>
            <a:r>
              <a:rPr lang="en-US" altLang="ko-KR"/>
              <a:t>, </a:t>
            </a:r>
            <a:r>
              <a:rPr lang="ko-KR" altLang="en-US"/>
              <a:t>스타일시트를 </a:t>
            </a:r>
            <a:r>
              <a:rPr lang="en-US" altLang="ko-KR"/>
              <a:t>pybo</a:t>
            </a:r>
            <a:r>
              <a:rPr lang="ko-KR" altLang="en-US"/>
              <a:t>에 적용하려면 </a:t>
            </a:r>
            <a:r>
              <a:rPr lang="en-US" altLang="ko-KR"/>
              <a:t>css </a:t>
            </a:r>
            <a:r>
              <a:rPr lang="ko-KR" altLang="en-US"/>
              <a:t>파일이 </a:t>
            </a:r>
            <a:r>
              <a:rPr lang="en-US" altLang="ko-KR"/>
              <a:t>static </a:t>
            </a:r>
            <a:r>
              <a:rPr lang="ko-KR" altLang="en-US"/>
              <a:t>디렉토리에 있어야 함 </a:t>
            </a:r>
            <a:endParaRPr lang="en-US" altLang="ko-KR"/>
          </a:p>
          <a:p>
            <a:r>
              <a:rPr lang="ko-KR" altLang="en-US"/>
              <a:t>설정 파일에 스태틱 디렉토리 위치 추가하기 </a:t>
            </a:r>
            <a:endParaRPr lang="en-US" altLang="ko-KR"/>
          </a:p>
          <a:p>
            <a:pPr lvl="1"/>
            <a:r>
              <a:rPr lang="en-US" altLang="ko-KR"/>
              <a:t>config/setting.py </a:t>
            </a:r>
            <a:r>
              <a:rPr lang="ko-KR" altLang="en-US"/>
              <a:t>아래 내용 수정 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mkdir</a:t>
            </a:r>
            <a:r>
              <a:rPr lang="ko-KR" altLang="en-US"/>
              <a:t> </a:t>
            </a:r>
            <a:r>
              <a:rPr lang="en-US" altLang="ko-KR"/>
              <a:t>static</a:t>
            </a:r>
            <a:r>
              <a:rPr lang="ko-KR" altLang="en-US"/>
              <a:t> </a:t>
            </a:r>
            <a:endParaRPr lang="en-US" altLang="ko-KR"/>
          </a:p>
          <a:p>
            <a:pPr lvl="1"/>
            <a:r>
              <a:rPr lang="en-US" altLang="ko-KR"/>
              <a:t># </a:t>
            </a:r>
            <a:r>
              <a:rPr lang="ko-KR" altLang="en-US"/>
              <a:t>위치 </a:t>
            </a:r>
            <a:r>
              <a:rPr lang="en-US" altLang="ko-KR"/>
              <a:t>mysite3/pybo/static</a:t>
            </a:r>
          </a:p>
          <a:p>
            <a:r>
              <a:rPr lang="en-US" altLang="ko-KR"/>
              <a:t>static/style.css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D27DA1-1E10-4D22-A4E1-316652AA2A3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104</a:t>
            </a:fld>
            <a:endParaRPr lang="ko-KR" altLang="en-US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4FBD88C-7684-401C-8D03-C09CA91CC5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13"/>
          <a:stretch/>
        </p:blipFill>
        <p:spPr>
          <a:xfrm>
            <a:off x="3576638" y="2384299"/>
            <a:ext cx="5211870" cy="1425489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42F72EE0-C318-429A-9D87-0D74C6255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08" y="4754393"/>
            <a:ext cx="2788693" cy="18450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8CC3959-3B8C-465B-9409-2A2F96B793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378"/>
          <a:stretch/>
        </p:blipFill>
        <p:spPr>
          <a:xfrm>
            <a:off x="3786602" y="5434968"/>
            <a:ext cx="5211870" cy="8952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3D553-EE0E-4A74-814C-D6BCDFB3EABF}"/>
              </a:ext>
            </a:extLst>
          </p:cNvPr>
          <p:cNvSpPr txBox="1"/>
          <p:nvPr/>
        </p:nvSpPr>
        <p:spPr>
          <a:xfrm>
            <a:off x="6955379" y="5075400"/>
            <a:ext cx="1715534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rgbClr val="FF0000"/>
                </a:solidFill>
              </a:rPr>
              <a:t>pybo/question_detail.html</a:t>
            </a:r>
            <a:endParaRPr lang="ko-KR" altLang="en-US" sz="11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69014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CC0A48-F37C-43BC-A619-6AEA01566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부트스트랩 적용하기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22CDAA-B96F-4728-A02B-3932C17E4F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B13ED5-43DC-4165-852C-B92EC4CA663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부트스트랩 설치 </a:t>
            </a:r>
            <a:endParaRPr lang="en-US" altLang="ko-KR"/>
          </a:p>
          <a:p>
            <a:pPr lvl="1"/>
            <a:r>
              <a:rPr lang="ko-KR" altLang="en-US"/>
              <a:t>부트스트랩 다운로드 받고 </a:t>
            </a:r>
            <a:r>
              <a:rPr lang="en-US" altLang="ko-KR"/>
              <a:t>static </a:t>
            </a:r>
            <a:r>
              <a:rPr lang="ko-KR" altLang="en-US"/>
              <a:t>폴더에 저장 </a:t>
            </a:r>
            <a:endParaRPr lang="en-US" altLang="ko-KR"/>
          </a:p>
          <a:p>
            <a:r>
              <a:rPr lang="en-US" altLang="ko-KR"/>
              <a:t>question_list.html </a:t>
            </a:r>
            <a:r>
              <a:rPr lang="ko-KR" altLang="en-US"/>
              <a:t>수정 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lvl="1"/>
            <a:r>
              <a:rPr lang="ko-KR" altLang="en-US"/>
              <a:t>추가 세부적인 내용은 소스코드 참조 </a:t>
            </a:r>
            <a:endParaRPr lang="en-US" altLang="ko-KR"/>
          </a:p>
          <a:p>
            <a:r>
              <a:rPr lang="en-US" altLang="ko-KR"/>
              <a:t>question_detail.html </a:t>
            </a:r>
            <a:r>
              <a:rPr lang="ko-KR" altLang="en-US"/>
              <a:t>수정 </a:t>
            </a:r>
            <a:endParaRPr lang="en-US" altLang="ko-KR"/>
          </a:p>
          <a:p>
            <a:pPr lvl="1"/>
            <a:r>
              <a:rPr lang="ko-KR" altLang="en-US"/>
              <a:t>소스코드 참조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E3702C-B02E-42F1-96A5-0C078558662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105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ABFAF4-1F09-422D-BED8-42BF49353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13" y="2197190"/>
            <a:ext cx="6247417" cy="116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8760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613F1F-FB6D-41C7-9CEA-27E854D2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표준 </a:t>
            </a:r>
            <a:r>
              <a:rPr lang="en-US" altLang="ko-KR"/>
              <a:t>HTML</a:t>
            </a:r>
            <a:r>
              <a:rPr lang="ko-KR" altLang="en-US"/>
              <a:t>과 템플릿 상속 사용하기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2F2731-E93A-4D73-976D-F0D17B4677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2EA7DA-AE32-4FF6-9D50-32DE2E3CE67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표준 </a:t>
            </a:r>
            <a:r>
              <a:rPr lang="en-US" altLang="ko-KR"/>
              <a:t>HTML </a:t>
            </a:r>
            <a:r>
              <a:rPr lang="ko-KR" altLang="en-US"/>
              <a:t>구조</a:t>
            </a:r>
            <a:endParaRPr lang="en-US" altLang="ko-KR"/>
          </a:p>
          <a:p>
            <a:pPr lvl="1"/>
            <a:r>
              <a:rPr lang="en-US" altLang="ko-KR"/>
              <a:t>html, head, body </a:t>
            </a:r>
            <a:r>
              <a:rPr lang="ko-KR" altLang="en-US"/>
              <a:t>엘리먼트가 있어야 하며</a:t>
            </a:r>
            <a:r>
              <a:rPr lang="en-US" altLang="ko-KR"/>
              <a:t>, CSS </a:t>
            </a:r>
            <a:r>
              <a:rPr lang="ko-KR" altLang="en-US"/>
              <a:t>파일은 </a:t>
            </a:r>
            <a:r>
              <a:rPr lang="en-US" altLang="ko-KR"/>
              <a:t>head </a:t>
            </a:r>
            <a:r>
              <a:rPr lang="ko-KR" altLang="en-US"/>
              <a:t>엘리먼트 안에 있어야 한다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또한 </a:t>
            </a:r>
            <a:r>
              <a:rPr lang="en-US" altLang="ko-KR"/>
              <a:t>head </a:t>
            </a:r>
            <a:r>
              <a:rPr lang="ko-KR" altLang="en-US"/>
              <a:t>엘리먼트 안에는 </a:t>
            </a:r>
            <a:r>
              <a:rPr lang="en-US" altLang="ko-KR"/>
              <a:t>meta, title </a:t>
            </a:r>
            <a:r>
              <a:rPr lang="ko-KR" altLang="en-US"/>
              <a:t>엘리먼트 등이 포함되어야 한다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A42FEE-FEEC-4E3B-9BD4-58F1189798D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106</a:t>
            </a:fld>
            <a:endParaRPr lang="ko-KR" altLang="en-US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572E57E-E3EC-440A-BEB4-89E700C31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079" y="2218157"/>
            <a:ext cx="5679815" cy="378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2143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613F1F-FB6D-41C7-9CEA-27E854D2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표준 </a:t>
            </a:r>
            <a:r>
              <a:rPr lang="en-US" altLang="ko-KR"/>
              <a:t>HTML</a:t>
            </a:r>
            <a:r>
              <a:rPr lang="ko-KR" altLang="en-US"/>
              <a:t>과 템플릿 상속 사용하기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2F2731-E93A-4D73-976D-F0D17B4677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2EA7DA-AE32-4FF6-9D50-32DE2E3CE67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템플릿을 표준 </a:t>
            </a:r>
            <a:r>
              <a:rPr lang="en-US" altLang="ko-KR"/>
              <a:t>HTML </a:t>
            </a:r>
            <a:r>
              <a:rPr lang="ko-KR" altLang="en-US"/>
              <a:t>구조로 변경하기 </a:t>
            </a:r>
            <a:endParaRPr lang="en-US" altLang="ko-KR"/>
          </a:p>
          <a:p>
            <a:pPr lvl="1"/>
            <a:r>
              <a:rPr lang="ko-KR" altLang="en-US"/>
              <a:t>모든 템플릿 파일을 표준 </a:t>
            </a:r>
            <a:r>
              <a:rPr lang="en-US" altLang="ko-KR"/>
              <a:t>HTML </a:t>
            </a:r>
            <a:r>
              <a:rPr lang="ko-KR" altLang="en-US"/>
              <a:t>구조로 변경하면 </a:t>
            </a:r>
            <a:r>
              <a:rPr lang="en-US" altLang="ko-KR"/>
              <a:t>body </a:t>
            </a:r>
            <a:r>
              <a:rPr lang="ko-KR" altLang="en-US"/>
              <a:t>엘리먼트 바깥 부분은 모두 같은 내용으로 중복된다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그리고 </a:t>
            </a:r>
            <a:r>
              <a:rPr lang="en-US" altLang="ko-KR"/>
              <a:t>CSS </a:t>
            </a:r>
            <a:r>
              <a:rPr lang="ko-KR" altLang="en-US"/>
              <a:t>파일 이름이 변경되거나 새로운 </a:t>
            </a:r>
            <a:r>
              <a:rPr lang="en-US" altLang="ko-KR"/>
              <a:t>CSS </a:t>
            </a:r>
            <a:r>
              <a:rPr lang="ko-KR" altLang="en-US"/>
              <a:t>파일이 추가되면 </a:t>
            </a:r>
            <a:r>
              <a:rPr lang="en-US" altLang="ko-KR"/>
              <a:t>head </a:t>
            </a:r>
            <a:r>
              <a:rPr lang="ko-KR" altLang="en-US"/>
              <a:t>엘리먼트의 내용을 수정하ㅕ고 템플릿 파일을 일일이 찾아다녀야 하는 불편함이 생긴다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이러한 불편함을 해소하기 위해 템플릿 상속</a:t>
            </a:r>
            <a:r>
              <a:rPr lang="en-US" altLang="ko-KR"/>
              <a:t>(extends) </a:t>
            </a:r>
            <a:r>
              <a:rPr lang="ko-KR" altLang="en-US"/>
              <a:t>기능을 제공 </a:t>
            </a:r>
            <a:endParaRPr lang="en-US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A42FEE-FEEC-4E3B-9BD4-58F1189798D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107</a:t>
            </a:fld>
            <a:endParaRPr lang="ko-KR" altLang="en-US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67FA2186-F876-423C-9DA8-53C0517D8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14" y="2775074"/>
            <a:ext cx="4248480" cy="34413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2E4754-B96D-4E16-81CC-4A4A6AD38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519" y="2840241"/>
            <a:ext cx="2822538" cy="1596904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554ACBF7-C677-4C8E-9ACE-A0CCAC3C7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19" y="4875378"/>
            <a:ext cx="3772231" cy="16139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C52B05-C712-409B-AFEC-D450D44D6016}"/>
              </a:ext>
            </a:extLst>
          </p:cNvPr>
          <p:cNvSpPr txBox="1"/>
          <p:nvPr/>
        </p:nvSpPr>
        <p:spPr>
          <a:xfrm>
            <a:off x="6886242" y="4609153"/>
            <a:ext cx="1375698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100"/>
              <a:t>question_detail.html</a:t>
            </a:r>
            <a:endParaRPr lang="ko-KR" altLang="en-US" sz="11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262002-0692-498D-8641-54C4487DA0AF}"/>
              </a:ext>
            </a:extLst>
          </p:cNvPr>
          <p:cNvSpPr txBox="1"/>
          <p:nvPr/>
        </p:nvSpPr>
        <p:spPr>
          <a:xfrm>
            <a:off x="6955359" y="2574016"/>
            <a:ext cx="1218603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100"/>
              <a:t>question_list.html</a:t>
            </a:r>
            <a:endParaRPr lang="ko-KR" altLang="en-US" sz="11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BCD4F1-492D-4B59-983B-E19D9597D234}"/>
              </a:ext>
            </a:extLst>
          </p:cNvPr>
          <p:cNvSpPr txBox="1"/>
          <p:nvPr/>
        </p:nvSpPr>
        <p:spPr>
          <a:xfrm>
            <a:off x="1708189" y="2886682"/>
            <a:ext cx="750526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100"/>
              <a:t>base.html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57189643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C08D7-039D-4103-9E1D-87CD9F2EE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질문등록 기능 추가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033EC8-2ED4-45F2-9D55-DCBD933907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6A2E42-1DF8-48C1-8227-7E2C3F67195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질문 등록 기능 만들기 </a:t>
            </a:r>
            <a:endParaRPr lang="en-US" altLang="ko-KR"/>
          </a:p>
          <a:p>
            <a:pPr lvl="1"/>
            <a:r>
              <a:rPr lang="en-US" altLang="ko-KR"/>
              <a:t>question_list.html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pybo/urls.py </a:t>
            </a:r>
            <a:r>
              <a:rPr lang="ko-KR" altLang="en-US"/>
              <a:t>수정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2AE1AA-465C-46A1-A5EC-DEFF33B36AF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108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7B229C-E510-4F3C-8123-B7E2D636A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510" y="1823079"/>
            <a:ext cx="4687261" cy="1260608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EF21435-57DE-4586-8AD1-88F054F64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10" y="3588410"/>
            <a:ext cx="4471711" cy="94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5913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F43352-9662-42BD-9F07-66B589278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질문등록 기능 추가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908E21-F57F-4CD6-A89A-A2A22F7311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863604-B3C6-49F8-B6F7-A123A9C6D50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pybo/views.py </a:t>
            </a:r>
            <a:r>
              <a:rPr lang="ko-KR" altLang="en-US"/>
              <a:t>수정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pybo/forms.py</a:t>
            </a:r>
            <a:r>
              <a:rPr lang="ko-KR" altLang="en-US"/>
              <a:t>에 장고 폼 작성</a:t>
            </a:r>
            <a:endParaRPr lang="en-US" altLang="ko-KR"/>
          </a:p>
          <a:p>
            <a:pPr lvl="1"/>
            <a:r>
              <a:rPr lang="en-US" altLang="ko-KR"/>
              <a:t>ModelForm</a:t>
            </a:r>
            <a:r>
              <a:rPr lang="ko-KR" altLang="en-US"/>
              <a:t>을 상속받은 </a:t>
            </a:r>
            <a:r>
              <a:rPr lang="en-US" altLang="ko-KR"/>
              <a:t>QuestionForm </a:t>
            </a:r>
            <a:r>
              <a:rPr lang="ko-KR" altLang="en-US"/>
              <a:t>클래스 작성 </a:t>
            </a:r>
            <a:endParaRPr lang="en-US" altLang="ko-KR"/>
          </a:p>
          <a:p>
            <a:pPr lvl="1"/>
            <a:r>
              <a:rPr lang="en-US" altLang="ko-KR"/>
              <a:t>Meta </a:t>
            </a:r>
            <a:r>
              <a:rPr lang="ko-KR" altLang="en-US"/>
              <a:t>클래스를 작성하고 </a:t>
            </a:r>
            <a:r>
              <a:rPr lang="en-US" altLang="ko-KR"/>
              <a:t>Meta </a:t>
            </a:r>
            <a:r>
              <a:rPr lang="ko-KR" altLang="en-US"/>
              <a:t>클래스 안에는 </a:t>
            </a:r>
            <a:r>
              <a:rPr lang="en-US" altLang="ko-KR"/>
              <a:t>model, fields </a:t>
            </a:r>
            <a:r>
              <a:rPr lang="ko-KR" altLang="en-US"/>
              <a:t>속성을 지정 </a:t>
            </a:r>
            <a:endParaRPr lang="en-US" altLang="ko-KR"/>
          </a:p>
          <a:p>
            <a:pPr lvl="1"/>
            <a:r>
              <a:rPr lang="ko-KR" altLang="en-US"/>
              <a:t>이 같은 클래스를 장고 폼이라고 한다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forms.ModelForm </a:t>
            </a:r>
            <a:r>
              <a:rPr lang="ko-KR" altLang="en-US"/>
              <a:t>상속받아 모델 폼을 생성</a:t>
            </a:r>
            <a:r>
              <a:rPr lang="en-US" altLang="ko-KR"/>
              <a:t>. </a:t>
            </a:r>
            <a:r>
              <a:rPr lang="ko-KR" altLang="en-US"/>
              <a:t>모델 폼은 말 그대로 모델과 연결된 폼이며</a:t>
            </a:r>
            <a:r>
              <a:rPr lang="en-US" altLang="ko-KR"/>
              <a:t>, </a:t>
            </a:r>
            <a:r>
              <a:rPr lang="ko-KR" altLang="en-US"/>
              <a:t>모델 폼 객체를 저장하면 연결된 모델의 데이터를 저장할 수 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내부 클래스로 선언한 </a:t>
            </a:r>
            <a:r>
              <a:rPr lang="en-US" altLang="ko-KR"/>
              <a:t>Meta </a:t>
            </a:r>
            <a:r>
              <a:rPr lang="ko-KR" altLang="en-US"/>
              <a:t>클래스를 반드시 가져야 하며</a:t>
            </a:r>
            <a:r>
              <a:rPr lang="en-US" altLang="ko-KR"/>
              <a:t>, Meta </a:t>
            </a:r>
            <a:r>
              <a:rPr lang="ko-KR" altLang="en-US"/>
              <a:t>클래스에는 모델 폼이 사용할 모델과 모델의 필드들을 적어야 한다</a:t>
            </a:r>
            <a:r>
              <a:rPr lang="en-US" altLang="ko-KR"/>
              <a:t>.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363AFF-D19C-495A-A051-D46F6D215A7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109</a:t>
            </a:fld>
            <a:endParaRPr lang="ko-KR" altLang="en-US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D7EB325-563E-4D25-8CE9-C68EC9DAC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199" y="1493112"/>
            <a:ext cx="5091730" cy="1935888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2382449D-BAFD-493B-9AAD-C67A47D10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929" y="3287247"/>
            <a:ext cx="3197603" cy="124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821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697932-458D-4A08-8621-85AE0A705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장고 기본 명령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515595-CB3F-4D95-8E2F-94F74FA268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B60C16-4D7A-457B-AB6A-7778D565C66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loaddata</a:t>
            </a:r>
          </a:p>
          <a:p>
            <a:pPr lvl="1"/>
            <a:r>
              <a:rPr lang="ko-KR" altLang="en-US"/>
              <a:t>백업 파일에서 </a:t>
            </a:r>
            <a:r>
              <a:rPr lang="en-US" altLang="ko-KR"/>
              <a:t>DB</a:t>
            </a:r>
            <a:r>
              <a:rPr lang="ko-KR" altLang="en-US"/>
              <a:t>로 내용을 복구 할 때 사용 </a:t>
            </a:r>
            <a:endParaRPr lang="en-US" altLang="ko-KR"/>
          </a:p>
          <a:p>
            <a:r>
              <a:rPr lang="en-US" altLang="ko-KR"/>
              <a:t>flush</a:t>
            </a:r>
          </a:p>
          <a:p>
            <a:pPr lvl="1"/>
            <a:r>
              <a:rPr lang="en-US" altLang="ko-KR"/>
              <a:t>DB </a:t>
            </a:r>
            <a:r>
              <a:rPr lang="ko-KR" altLang="en-US"/>
              <a:t>테이블은 그대로 두고 테이블의 내용만 전부 삭제 </a:t>
            </a:r>
            <a:endParaRPr lang="en-US" altLang="ko-KR"/>
          </a:p>
          <a:p>
            <a:r>
              <a:rPr lang="en-US" altLang="ko-KR"/>
              <a:t>dbshell</a:t>
            </a:r>
          </a:p>
          <a:p>
            <a:pPr lvl="1"/>
            <a:r>
              <a:rPr lang="en-US" altLang="ko-KR"/>
              <a:t>DB</a:t>
            </a:r>
            <a:r>
              <a:rPr lang="ko-KR" altLang="en-US"/>
              <a:t>에 직접 접근할 수 있는 쉘을 실행 </a:t>
            </a:r>
            <a:endParaRPr lang="en-US" altLang="ko-KR"/>
          </a:p>
          <a:p>
            <a:pPr lvl="1"/>
            <a:r>
              <a:rPr lang="ko-KR" altLang="en-US"/>
              <a:t>장고 어플리케이션에 문제가 있어 관리자 페이지에 접근할 수 없을 때 보통 </a:t>
            </a:r>
            <a:r>
              <a:rPr lang="en-US" altLang="ko-KR"/>
              <a:t>shell</a:t>
            </a:r>
            <a:r>
              <a:rPr lang="ko-KR" altLang="en-US"/>
              <a:t>을 이용해 </a:t>
            </a:r>
            <a:r>
              <a:rPr lang="en-US" altLang="ko-KR"/>
              <a:t>DB</a:t>
            </a:r>
            <a:r>
              <a:rPr lang="ko-KR" altLang="en-US"/>
              <a:t>를 수정하는데 </a:t>
            </a:r>
            <a:r>
              <a:rPr lang="en-US" altLang="ko-KR"/>
              <a:t>SQL </a:t>
            </a:r>
            <a:r>
              <a:rPr lang="ko-KR" altLang="en-US"/>
              <a:t>구문을 이용해 직접 수정하고 싶다면 </a:t>
            </a:r>
            <a:r>
              <a:rPr lang="en-US" altLang="ko-KR"/>
              <a:t>dbshell</a:t>
            </a:r>
            <a:r>
              <a:rPr lang="ko-KR" altLang="en-US"/>
              <a:t>을 이용할 수 있음 </a:t>
            </a:r>
            <a:endParaRPr lang="en-US" altLang="ko-KR"/>
          </a:p>
          <a:p>
            <a:r>
              <a:rPr lang="en-US" altLang="ko-KR"/>
              <a:t>createsuperuser</a:t>
            </a:r>
          </a:p>
          <a:p>
            <a:pPr lvl="1"/>
            <a:r>
              <a:rPr lang="ko-KR" altLang="en-US"/>
              <a:t>관리자 계정을 생성</a:t>
            </a:r>
            <a:endParaRPr lang="en-US" altLang="ko-KR"/>
          </a:p>
          <a:p>
            <a:r>
              <a:rPr lang="en-US" altLang="ko-KR"/>
              <a:t>changepassword</a:t>
            </a:r>
          </a:p>
          <a:p>
            <a:pPr lvl="1"/>
            <a:r>
              <a:rPr lang="ko-KR" altLang="en-US"/>
              <a:t>계정의 비밀번호를 변경할 수 있음 </a:t>
            </a:r>
            <a:endParaRPr lang="en-US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F88834-E216-4B62-908A-999CD52A816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88ED894-D608-4F73-BF60-A4913157EF98}"/>
              </a:ext>
            </a:extLst>
          </p:cNvPr>
          <p:cNvSpPr/>
          <p:nvPr/>
        </p:nvSpPr>
        <p:spPr>
          <a:xfrm>
            <a:off x="258414" y="1126777"/>
            <a:ext cx="8602417" cy="407645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48BD71-DD41-49B5-93A4-B713E3464F60}"/>
              </a:ext>
            </a:extLst>
          </p:cNvPr>
          <p:cNvSpPr txBox="1"/>
          <p:nvPr/>
        </p:nvSpPr>
        <p:spPr>
          <a:xfrm>
            <a:off x="7043806" y="770772"/>
            <a:ext cx="18662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/>
              <a:t>manage.py </a:t>
            </a:r>
            <a:r>
              <a:rPr lang="ko-KR" altLang="en-US" sz="1100"/>
              <a:t>매개변수 명령어</a:t>
            </a:r>
          </a:p>
        </p:txBody>
      </p:sp>
    </p:spTree>
    <p:extLst>
      <p:ext uri="{BB962C8B-B14F-4D97-AF65-F5344CB8AC3E}">
        <p14:creationId xmlns:p14="http://schemas.microsoft.com/office/powerpoint/2010/main" val="14450064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38C6E0-28D7-4CFB-B8CA-70FF5326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질문등록 기능 추가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1C4B92-02FF-431C-87C0-A6A299D982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726316-8F9C-491C-9A94-979819727DF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question_form.html </a:t>
            </a:r>
            <a:r>
              <a:rPr lang="ko-KR" altLang="en-US"/>
              <a:t>생성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lvl="1"/>
            <a:r>
              <a:rPr lang="en-US" altLang="ko-KR"/>
              <a:t>form.as_p</a:t>
            </a:r>
            <a:r>
              <a:rPr lang="ko-KR" altLang="en-US"/>
              <a:t>에서 </a:t>
            </a:r>
            <a:r>
              <a:rPr lang="en-US" altLang="ko-KR"/>
              <a:t>form</a:t>
            </a:r>
            <a:r>
              <a:rPr lang="ko-KR" altLang="en-US"/>
              <a:t>이 바로 </a:t>
            </a:r>
            <a:r>
              <a:rPr lang="en-US" altLang="ko-KR"/>
              <a:t>question_create </a:t>
            </a:r>
            <a:r>
              <a:rPr lang="ko-KR" altLang="en-US"/>
              <a:t>함수에서 전달한 </a:t>
            </a:r>
            <a:r>
              <a:rPr lang="en-US" altLang="ko-KR"/>
              <a:t>QuestionFrom </a:t>
            </a:r>
            <a:r>
              <a:rPr lang="ko-KR" altLang="en-US"/>
              <a:t>객체이다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form.as_p</a:t>
            </a:r>
            <a:r>
              <a:rPr lang="ko-KR" altLang="en-US"/>
              <a:t>는 모델 폼과 연결된 입력 항목 </a:t>
            </a:r>
            <a:r>
              <a:rPr lang="en-US" altLang="ko-KR"/>
              <a:t>subject, content</a:t>
            </a:r>
            <a:r>
              <a:rPr lang="ko-KR" altLang="en-US"/>
              <a:t>에 값을 입력할 수 있는 </a:t>
            </a:r>
            <a:r>
              <a:rPr lang="en-US" altLang="ko-KR"/>
              <a:t>HTML </a:t>
            </a:r>
            <a:r>
              <a:rPr lang="ko-KR" altLang="en-US"/>
              <a:t>코드를 자동으로 만들어 준다</a:t>
            </a:r>
            <a:r>
              <a:rPr lang="en-US" altLang="ko-KR"/>
              <a:t>. </a:t>
            </a:r>
            <a:r>
              <a:rPr lang="ko-KR" altLang="en-US"/>
              <a:t>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228501-4652-4110-807B-538521186AA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110</a:t>
            </a:fld>
            <a:endParaRPr lang="ko-KR" altLang="en-US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D53141E-073E-4995-85E8-B27B2D0CF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45" y="1594190"/>
            <a:ext cx="5473272" cy="309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7996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C59F5-0EA6-4E36-9473-E129B5986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질문등록 기능 추가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F6B218-3B1C-4EA4-A239-8FB3232407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2BAF33-993F-4F07-9885-6DC752C21BE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pybo/views.py</a:t>
            </a:r>
            <a:r>
              <a:rPr lang="ko-KR" altLang="en-US"/>
              <a:t>의 </a:t>
            </a:r>
            <a:r>
              <a:rPr lang="en-US" altLang="ko-KR"/>
              <a:t>question_create </a:t>
            </a:r>
            <a:r>
              <a:rPr lang="ko-KR" altLang="en-US"/>
              <a:t>함수 수정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lvl="1"/>
            <a:r>
              <a:rPr lang="en-US" altLang="ko-KR"/>
              <a:t>POST,</a:t>
            </a:r>
            <a:r>
              <a:rPr lang="ko-KR" altLang="en-US"/>
              <a:t> </a:t>
            </a:r>
            <a:r>
              <a:rPr lang="en-US" altLang="ko-KR"/>
              <a:t>GET</a:t>
            </a:r>
            <a:r>
              <a:rPr lang="ko-KR" altLang="en-US"/>
              <a:t> 요청 방식에 따라 다르게 처리</a:t>
            </a:r>
            <a:endParaRPr lang="en-US" altLang="ko-KR"/>
          </a:p>
          <a:p>
            <a:pPr lvl="1"/>
            <a:r>
              <a:rPr lang="ko-KR" altLang="en-US"/>
              <a:t>질문 등록하기 버튼을 누르면 </a:t>
            </a:r>
            <a:r>
              <a:rPr lang="en-US" altLang="ko-KR"/>
              <a:t>GET </a:t>
            </a:r>
            <a:r>
              <a:rPr lang="ko-KR" altLang="en-US"/>
              <a:t>방식으로 요청되어 질문 등록 화면이 출력 </a:t>
            </a:r>
            <a:endParaRPr lang="en-US" altLang="ko-KR"/>
          </a:p>
          <a:p>
            <a:pPr lvl="1"/>
            <a:r>
              <a:rPr lang="ko-KR" altLang="en-US"/>
              <a:t>질문 등록 화면에서 입력값을 채우고 </a:t>
            </a:r>
            <a:r>
              <a:rPr lang="en-US" altLang="ko-KR"/>
              <a:t>&lt;</a:t>
            </a:r>
            <a:r>
              <a:rPr lang="ko-KR" altLang="en-US"/>
              <a:t>저장하기</a:t>
            </a:r>
            <a:r>
              <a:rPr lang="en-US" altLang="ko-KR"/>
              <a:t>&gt; </a:t>
            </a:r>
            <a:r>
              <a:rPr lang="ko-KR" altLang="en-US"/>
              <a:t>버튼을 누르면 </a:t>
            </a:r>
            <a:r>
              <a:rPr lang="en-US" altLang="ko-KR"/>
              <a:t>POST </a:t>
            </a:r>
            <a:r>
              <a:rPr lang="ko-KR" altLang="en-US"/>
              <a:t>방식으로 요청 </a:t>
            </a:r>
            <a:endParaRPr lang="en-US" altLang="ko-KR"/>
          </a:p>
          <a:p>
            <a:pPr lvl="1"/>
            <a:r>
              <a:rPr lang="en-US" altLang="ko-KR"/>
              <a:t>POST </a:t>
            </a:r>
            <a:r>
              <a:rPr lang="ko-KR" altLang="en-US"/>
              <a:t>방식일때 </a:t>
            </a:r>
            <a:r>
              <a:rPr lang="en-US" altLang="ko-KR"/>
              <a:t>QuestionForm(request.POST)</a:t>
            </a:r>
            <a:r>
              <a:rPr lang="ko-KR" altLang="en-US"/>
              <a:t>처럼 화면에서 전달받은 데이터로 폼의 값이 채워지도록 객체를 생성 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3EC50D-442F-4358-9536-7BF2078A28D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111</a:t>
            </a:fld>
            <a:endParaRPr lang="ko-KR" altLang="en-US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E3B87B5-217E-40DC-AC3A-0593D9B85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494" y="1537442"/>
            <a:ext cx="4069360" cy="309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327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CC0051-208A-4FF3-9D1A-43EEDA202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질문등록 기능 추가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13AC79-2232-400C-B865-C7C502B5FE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05BE24-709C-4633-B114-9FEC3032416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폼에 부트스트랩 적용하기</a:t>
            </a:r>
            <a:endParaRPr lang="en-US" altLang="ko-KR"/>
          </a:p>
          <a:p>
            <a:pPr lvl="1"/>
            <a:r>
              <a:rPr lang="en-US" altLang="ko-KR"/>
              <a:t>QuestionForm </a:t>
            </a:r>
            <a:r>
              <a:rPr lang="ko-KR" altLang="en-US"/>
              <a:t>클래스 내부에 있는 </a:t>
            </a:r>
            <a:r>
              <a:rPr lang="en-US" altLang="ko-KR"/>
              <a:t>Meta </a:t>
            </a:r>
            <a:r>
              <a:rPr lang="ko-KR" altLang="en-US"/>
              <a:t>클래스에 </a:t>
            </a:r>
            <a:r>
              <a:rPr lang="en-US" altLang="ko-KR"/>
              <a:t>widgets </a:t>
            </a:r>
            <a:r>
              <a:rPr lang="ko-KR" altLang="en-US"/>
              <a:t>속성을 다음과 같이 추가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r>
              <a:rPr lang="en-US" altLang="ko-KR"/>
              <a:t>label </a:t>
            </a:r>
            <a:r>
              <a:rPr lang="ko-KR" altLang="en-US"/>
              <a:t>속성 수정하여 </a:t>
            </a:r>
            <a:r>
              <a:rPr lang="en-US" altLang="ko-KR"/>
              <a:t>Subject, Content </a:t>
            </a:r>
            <a:r>
              <a:rPr lang="ko-KR" altLang="en-US"/>
              <a:t>한글로 변경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370F68-AF33-4268-ADB8-630F280A831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112</a:t>
            </a:fld>
            <a:endParaRPr lang="ko-KR" altLang="en-US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24F3D1B-9350-4E93-BC02-D05873390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965" y="1923403"/>
            <a:ext cx="6082235" cy="292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89970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CF34DA-11A8-4E30-B501-B90A69BA7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페이징 기능 구현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6ED182-90CC-4C8F-997B-2AD8CAB94F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F68352-F20E-4070-815A-2E9F1E6BDCF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pybo/views.py</a:t>
            </a:r>
            <a:r>
              <a:rPr lang="ko-KR" altLang="en-US"/>
              <a:t>에 </a:t>
            </a:r>
            <a:r>
              <a:rPr lang="en-US" altLang="ko-KR"/>
              <a:t>index</a:t>
            </a:r>
            <a:r>
              <a:rPr lang="ko-KR" altLang="en-US"/>
              <a:t>함수 수정 </a:t>
            </a:r>
            <a:endParaRPr lang="en-US" altLang="ko-KR"/>
          </a:p>
          <a:p>
            <a:pPr lvl="1"/>
            <a:r>
              <a:rPr lang="en-US" altLang="ko-KR"/>
              <a:t>page = request.GET.get('page', '1')</a:t>
            </a:r>
            <a:r>
              <a:rPr lang="ko-KR" altLang="en-US"/>
              <a:t>은 다음과 같은 </a:t>
            </a:r>
            <a:r>
              <a:rPr lang="en-US" altLang="ko-KR"/>
              <a:t>GET </a:t>
            </a:r>
            <a:r>
              <a:rPr lang="ko-KR" altLang="en-US"/>
              <a:t>방식 요청 </a:t>
            </a:r>
            <a:r>
              <a:rPr lang="en-US" altLang="ko-KR"/>
              <a:t>URL</a:t>
            </a:r>
            <a:r>
              <a:rPr lang="ko-KR" altLang="en-US"/>
              <a:t>에서 </a:t>
            </a:r>
            <a:r>
              <a:rPr lang="en-US" altLang="ko-KR"/>
              <a:t>page </a:t>
            </a:r>
            <a:r>
              <a:rPr lang="ko-KR" altLang="en-US"/>
              <a:t>값을 가져올 때 사용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D47D1F9-AC8D-4A6C-AA54-DA75FF8C771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113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E5FB24-2000-43C9-A379-B4842ACFC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92" y="1816096"/>
            <a:ext cx="2449278" cy="670525"/>
          </a:xfrm>
          <a:prstGeom prst="rect">
            <a:avLst/>
          </a:prstGeom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4CC3585D-FEA1-4E6C-8070-365EDAD56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37" y="3272453"/>
            <a:ext cx="5518484" cy="312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88920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62BA80-B5D6-449C-9972-88E46354A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스크롤 초기화 문제점 해결하기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542B00-F375-40DD-8F67-B1D7EC7C3D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3840B9-F2BF-4E86-BA82-1DC0C716424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현재 문제점</a:t>
            </a:r>
            <a:endParaRPr lang="en-US" altLang="ko-KR"/>
          </a:p>
          <a:p>
            <a:pPr lvl="1"/>
            <a:r>
              <a:rPr lang="en-US" altLang="ko-KR"/>
              <a:t>3-12</a:t>
            </a:r>
            <a:r>
              <a:rPr lang="ko-KR" altLang="en-US"/>
              <a:t>까지 코드로 답변을 작성하거나 수정하면 질문 상세 화면의 브라우저 스크롤바가 항상 페이지 상단으로 고정 </a:t>
            </a:r>
            <a:endParaRPr lang="en-US" altLang="ko-KR"/>
          </a:p>
          <a:p>
            <a:pPr lvl="1"/>
            <a:r>
              <a:rPr lang="ko-KR" altLang="en-US"/>
              <a:t>답변을 작성한 다음에 답변 위치에 스크롤이 있어야 자연스럽기 때문에 </a:t>
            </a:r>
            <a:r>
              <a:rPr lang="en-US" altLang="ko-KR"/>
              <a:t>3-13</a:t>
            </a:r>
            <a:r>
              <a:rPr lang="ko-KR" altLang="en-US"/>
              <a:t>에선 이 문제를 해결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앵커 </a:t>
            </a:r>
            <a:r>
              <a:rPr lang="ko-KR" altLang="en-US" err="1"/>
              <a:t>엘리먼트로</a:t>
            </a:r>
            <a:r>
              <a:rPr lang="ko-KR" altLang="en-US"/>
              <a:t> 스크롤 문제 해결</a:t>
            </a:r>
            <a:endParaRPr lang="en-US" altLang="ko-KR"/>
          </a:p>
          <a:p>
            <a:pPr lvl="1"/>
            <a:r>
              <a:rPr lang="en-US" altLang="ko-KR"/>
              <a:t>HTML</a:t>
            </a:r>
            <a:r>
              <a:rPr lang="ko-KR" altLang="en-US"/>
              <a:t>에는 </a:t>
            </a:r>
            <a:r>
              <a:rPr lang="en-US" altLang="ko-KR"/>
              <a:t>URL</a:t>
            </a:r>
            <a:r>
              <a:rPr lang="ko-KR" altLang="en-US"/>
              <a:t>을 호출하면 원하는 위치로 스크롤을 이동시키는 앵커 </a:t>
            </a:r>
            <a:r>
              <a:rPr lang="ko-KR" altLang="en-US" err="1"/>
              <a:t>엘리먼트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가 있음 </a:t>
            </a:r>
            <a:endParaRPr lang="en-US" altLang="ko-KR"/>
          </a:p>
          <a:p>
            <a:pPr lvl="1"/>
            <a:r>
              <a:rPr lang="en-US" altLang="ko-KR"/>
              <a:t>HTML </a:t>
            </a:r>
            <a:r>
              <a:rPr lang="ko-KR" altLang="en-US"/>
              <a:t>중간에 </a:t>
            </a:r>
            <a:r>
              <a:rPr lang="en-US" altLang="ko-KR"/>
              <a:t>&lt;a name='</a:t>
            </a:r>
            <a:r>
              <a:rPr lang="en-US" altLang="ko-KR" err="1"/>
              <a:t>django</a:t>
            </a:r>
            <a:r>
              <a:rPr lang="en-US" altLang="ko-KR"/>
              <a:t>'&gt; &lt;/a&gt; </a:t>
            </a:r>
            <a:r>
              <a:rPr lang="ko-KR" altLang="en-US"/>
              <a:t>와 같이 앵커 </a:t>
            </a:r>
            <a:r>
              <a:rPr lang="ko-KR" altLang="en-US" err="1"/>
              <a:t>엘리먼트를</a:t>
            </a:r>
            <a:r>
              <a:rPr lang="ko-KR" altLang="en-US"/>
              <a:t> 위치시키고</a:t>
            </a:r>
            <a:r>
              <a:rPr lang="en-US" altLang="ko-KR"/>
              <a:t>, </a:t>
            </a:r>
          </a:p>
          <a:p>
            <a:pPr lvl="1"/>
            <a:r>
              <a:rPr lang="ko-KR" altLang="en-US"/>
              <a:t>해당 </a:t>
            </a:r>
            <a:r>
              <a:rPr lang="en-US" altLang="ko-KR"/>
              <a:t>HTML</a:t>
            </a:r>
            <a:r>
              <a:rPr lang="ko-KR" altLang="en-US"/>
              <a:t>을 호출하는 </a:t>
            </a:r>
            <a:r>
              <a:rPr lang="en-US" altLang="ko-KR"/>
              <a:t>URL </a:t>
            </a:r>
            <a:r>
              <a:rPr lang="ko-KR" altLang="en-US"/>
              <a:t>뒤에 </a:t>
            </a:r>
            <a:r>
              <a:rPr lang="en-US" altLang="ko-KR"/>
              <a:t>#</a:t>
            </a:r>
            <a:r>
              <a:rPr lang="en-US" altLang="ko-KR" err="1"/>
              <a:t>django</a:t>
            </a:r>
            <a:r>
              <a:rPr lang="ko-KR" altLang="en-US"/>
              <a:t>를 붙여 주면 바로 해당 앵커 </a:t>
            </a:r>
            <a:r>
              <a:rPr lang="ko-KR" altLang="en-US" err="1"/>
              <a:t>엘리먼트</a:t>
            </a:r>
            <a:r>
              <a:rPr lang="ko-KR" altLang="en-US"/>
              <a:t> 위치로 스크롤이 이동 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답변 등록</a:t>
            </a:r>
            <a:r>
              <a:rPr lang="en-US" altLang="ko-KR"/>
              <a:t>, </a:t>
            </a:r>
            <a:r>
              <a:rPr lang="ko-KR" altLang="en-US"/>
              <a:t>답변 수정</a:t>
            </a:r>
            <a:r>
              <a:rPr lang="en-US" altLang="ko-KR"/>
              <a:t>, </a:t>
            </a:r>
            <a:r>
              <a:rPr lang="ko-KR" altLang="en-US"/>
              <a:t>댓글 등록</a:t>
            </a:r>
            <a:r>
              <a:rPr lang="en-US" altLang="ko-KR"/>
              <a:t>, </a:t>
            </a:r>
            <a:r>
              <a:rPr lang="ko-KR" altLang="en-US"/>
              <a:t>댓글 수정 기능 순으로 앵커 </a:t>
            </a:r>
            <a:r>
              <a:rPr lang="ko-KR" altLang="en-US" err="1"/>
              <a:t>엘리먼트</a:t>
            </a:r>
            <a:r>
              <a:rPr lang="ko-KR" altLang="en-US"/>
              <a:t> 적용 </a:t>
            </a:r>
            <a:r>
              <a:rPr lang="en-US" altLang="ko-KR"/>
              <a:t>(3</a:t>
            </a:r>
            <a:r>
              <a:rPr lang="ko-KR" altLang="en-US"/>
              <a:t>개의 코드 수정</a:t>
            </a:r>
            <a:r>
              <a:rPr lang="en-US" altLang="ko-KR"/>
              <a:t>) </a:t>
            </a:r>
          </a:p>
          <a:p>
            <a:pPr lvl="1"/>
            <a:r>
              <a:rPr lang="en-US" altLang="ko-KR" err="1"/>
              <a:t>question_detail.html</a:t>
            </a:r>
            <a:r>
              <a:rPr lang="en-US" altLang="ko-KR"/>
              <a:t> </a:t>
            </a:r>
          </a:p>
          <a:p>
            <a:pPr lvl="1"/>
            <a:r>
              <a:rPr lang="en-US" altLang="ko-KR" err="1"/>
              <a:t>answer_views.py</a:t>
            </a:r>
            <a:r>
              <a:rPr lang="en-US" altLang="ko-KR"/>
              <a:t> </a:t>
            </a:r>
          </a:p>
          <a:p>
            <a:pPr lvl="1"/>
            <a:r>
              <a:rPr lang="en-US" altLang="ko-KR" err="1"/>
              <a:t>comment_views.py</a:t>
            </a:r>
            <a:endParaRPr lang="en-US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75A84C-4079-4EE5-B6AD-CDF9F925A48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17148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62BA80-B5D6-449C-9972-88E46354A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답변 등록</a:t>
            </a:r>
            <a:r>
              <a:rPr lang="en-US" altLang="ko-KR"/>
              <a:t>, </a:t>
            </a:r>
            <a:r>
              <a:rPr lang="ko-KR" altLang="en-US"/>
              <a:t>답변 수정 시 앵커 기능 추가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542B00-F375-40DD-8F67-B1D7EC7C3D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3840B9-F2BF-4E86-BA82-1DC0C716424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r>
              <a:rPr lang="ko-KR" altLang="en-US"/>
              <a:t>단계 </a:t>
            </a:r>
            <a:r>
              <a:rPr lang="en-US" altLang="ko-KR"/>
              <a:t>-</a:t>
            </a:r>
            <a:r>
              <a:rPr lang="ko-KR" altLang="en-US"/>
              <a:t>질문 상세 화면에 앵커 </a:t>
            </a:r>
            <a:r>
              <a:rPr lang="ko-KR" altLang="en-US" err="1"/>
              <a:t>엘리먼트</a:t>
            </a:r>
            <a:r>
              <a:rPr lang="ko-KR" altLang="en-US"/>
              <a:t> 추가 </a:t>
            </a:r>
            <a:r>
              <a:rPr lang="en-US" altLang="ko-KR"/>
              <a:t>(</a:t>
            </a:r>
            <a:r>
              <a:rPr lang="en-US" altLang="ko-KR" err="1"/>
              <a:t>question_detail.html</a:t>
            </a:r>
            <a:r>
              <a:rPr lang="en-US" altLang="ko-KR"/>
              <a:t> </a:t>
            </a:r>
            <a:r>
              <a:rPr lang="ko-KR" altLang="en-US"/>
              <a:t>수정 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lvl="1"/>
            <a:r>
              <a:rPr lang="ko-KR" altLang="en-US"/>
              <a:t>답변이 반복되어 표시되는 </a:t>
            </a:r>
            <a:r>
              <a:rPr lang="en-US" altLang="ko-KR"/>
              <a:t>for </a:t>
            </a:r>
            <a:r>
              <a:rPr lang="ko-KR" altLang="en-US"/>
              <a:t>문 바로 다음에 앵커 </a:t>
            </a:r>
            <a:r>
              <a:rPr lang="ko-KR" altLang="en-US" err="1"/>
              <a:t>엘리먼트</a:t>
            </a:r>
            <a:r>
              <a:rPr lang="ko-KR" altLang="en-US"/>
              <a:t> 추가</a:t>
            </a:r>
            <a:endParaRPr lang="en-US" altLang="ko-KR"/>
          </a:p>
          <a:p>
            <a:pPr lvl="1"/>
            <a:r>
              <a:rPr lang="ko-KR" altLang="en-US"/>
              <a:t>앵커 </a:t>
            </a:r>
            <a:r>
              <a:rPr lang="ko-KR" altLang="en-US" err="1"/>
              <a:t>엘리먼트의</a:t>
            </a:r>
            <a:r>
              <a:rPr lang="ko-KR" altLang="en-US"/>
              <a:t> </a:t>
            </a:r>
            <a:r>
              <a:rPr lang="en-US" altLang="ko-KR"/>
              <a:t>name </a:t>
            </a:r>
            <a:r>
              <a:rPr lang="ko-KR" altLang="en-US"/>
              <a:t>속성은 유일해야 하므로 </a:t>
            </a:r>
            <a:r>
              <a:rPr lang="en-US" altLang="ko-KR"/>
              <a:t>answer_{{ </a:t>
            </a:r>
            <a:r>
              <a:rPr lang="en-US" altLang="ko-KR" err="1"/>
              <a:t>answer.id</a:t>
            </a:r>
            <a:r>
              <a:rPr lang="en-US" altLang="ko-KR"/>
              <a:t>  }}</a:t>
            </a:r>
            <a:r>
              <a:rPr lang="ko-KR" altLang="en-US"/>
              <a:t> 와 같이 답변 </a:t>
            </a:r>
            <a:r>
              <a:rPr lang="en-US" altLang="ko-KR"/>
              <a:t>id</a:t>
            </a:r>
            <a:r>
              <a:rPr lang="ko-KR" altLang="en-US"/>
              <a:t>를 사용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 </a:t>
            </a:r>
            <a:r>
              <a:rPr lang="en-US" altLang="ko-KR"/>
              <a:t>2</a:t>
            </a:r>
            <a:r>
              <a:rPr lang="ko-KR" altLang="en-US"/>
              <a:t>단계 </a:t>
            </a:r>
            <a:r>
              <a:rPr lang="en-US" altLang="ko-KR"/>
              <a:t>- </a:t>
            </a:r>
            <a:r>
              <a:rPr lang="ko-KR" altLang="en-US"/>
              <a:t>앵커 </a:t>
            </a:r>
            <a:r>
              <a:rPr lang="ko-KR" altLang="en-US" err="1"/>
              <a:t>엘리먼트로</a:t>
            </a:r>
            <a:r>
              <a:rPr lang="ko-KR" altLang="en-US"/>
              <a:t> 이동할 수 있도록 </a:t>
            </a:r>
            <a:r>
              <a:rPr lang="en-US" altLang="ko-KR"/>
              <a:t>redirect </a:t>
            </a:r>
            <a:r>
              <a:rPr lang="ko-KR" altLang="en-US"/>
              <a:t>수정</a:t>
            </a:r>
            <a:endParaRPr lang="en-US" altLang="ko-KR"/>
          </a:p>
          <a:p>
            <a:pPr lvl="1"/>
            <a:r>
              <a:rPr lang="en-US" altLang="ko-KR" err="1"/>
              <a:t>pybo:detail</a:t>
            </a:r>
            <a:r>
              <a:rPr lang="ko-KR" altLang="en-US"/>
              <a:t>에 </a:t>
            </a:r>
            <a:r>
              <a:rPr lang="en-US" altLang="ko-KR"/>
              <a:t>#</a:t>
            </a:r>
            <a:r>
              <a:rPr lang="en-US" altLang="ko-KR" err="1"/>
              <a:t>answer_2</a:t>
            </a:r>
            <a:r>
              <a:rPr lang="ko-KR" altLang="en-US"/>
              <a:t>와 같은 앵커를 추가하기 위해 문자열 함수 </a:t>
            </a:r>
            <a:r>
              <a:rPr lang="en-US" altLang="ko-KR"/>
              <a:t>format</a:t>
            </a:r>
            <a:r>
              <a:rPr lang="ko-KR" altLang="en-US"/>
              <a:t>과 </a:t>
            </a:r>
            <a:r>
              <a:rPr lang="en-US" altLang="ko-KR" err="1"/>
              <a:t>resolve_url</a:t>
            </a:r>
            <a:r>
              <a:rPr lang="en-US" altLang="ko-KR"/>
              <a:t> </a:t>
            </a:r>
            <a:r>
              <a:rPr lang="ko-KR" altLang="en-US"/>
              <a:t>함수를 사용</a:t>
            </a:r>
            <a:endParaRPr lang="en-US" altLang="ko-KR"/>
          </a:p>
          <a:p>
            <a:pPr lvl="1"/>
            <a:r>
              <a:rPr lang="en-US" altLang="ko-KR" err="1"/>
              <a:t>resolve_url</a:t>
            </a:r>
            <a:r>
              <a:rPr lang="en-US" altLang="ko-KR"/>
              <a:t> </a:t>
            </a:r>
            <a:r>
              <a:rPr lang="ko-KR" altLang="en-US"/>
              <a:t>함수는 실제 호출되는 </a:t>
            </a:r>
            <a:r>
              <a:rPr lang="en-US" altLang="ko-KR"/>
              <a:t>URL</a:t>
            </a:r>
            <a:r>
              <a:rPr lang="ko-KR" altLang="en-US"/>
              <a:t>을 문자열로 반환하는 장고 함수</a:t>
            </a:r>
            <a:endParaRPr lang="en-US" altLang="ko-KR"/>
          </a:p>
          <a:p>
            <a:pPr lvl="1"/>
            <a:r>
              <a:rPr lang="ko-KR" altLang="en-US"/>
              <a:t>수정되는 곳 </a:t>
            </a:r>
            <a:endParaRPr lang="en-US" altLang="ko-KR"/>
          </a:p>
          <a:p>
            <a:pPr lvl="2"/>
            <a:r>
              <a:rPr lang="en-US" altLang="ko-KR" err="1"/>
              <a:t>answer_views.py</a:t>
            </a:r>
            <a:r>
              <a:rPr lang="ko-KR" altLang="en-US"/>
              <a:t>의 </a:t>
            </a:r>
            <a:r>
              <a:rPr lang="en-US" altLang="ko-KR" err="1"/>
              <a:t>answer_create</a:t>
            </a:r>
            <a:r>
              <a:rPr lang="en-US" altLang="ko-KR"/>
              <a:t>, </a:t>
            </a:r>
            <a:r>
              <a:rPr lang="en-US" altLang="ko-KR" err="1"/>
              <a:t>answer_modify</a:t>
            </a:r>
            <a:r>
              <a:rPr lang="en-US" altLang="ko-KR"/>
              <a:t> </a:t>
            </a:r>
          </a:p>
          <a:p>
            <a:pPr lvl="2"/>
            <a:r>
              <a:rPr lang="en-US" altLang="ko-KR"/>
              <a:t>return </a:t>
            </a:r>
            <a:r>
              <a:rPr lang="ko-KR" altLang="en-US"/>
              <a:t>부분을 아래처럼 수정 </a:t>
            </a:r>
            <a:endParaRPr lang="en-US" altLang="ko-KR"/>
          </a:p>
          <a:p>
            <a:pPr lvl="3"/>
            <a:r>
              <a:rPr lang="en-US" altLang="ko-KR"/>
              <a:t>return redirect('{}#answer_{}'.format( </a:t>
            </a:r>
            <a:r>
              <a:rPr lang="en-US" altLang="ko-KR" err="1"/>
              <a:t>resolve_url</a:t>
            </a:r>
            <a:r>
              <a:rPr lang="en-US" altLang="ko-KR"/>
              <a:t>('</a:t>
            </a:r>
            <a:r>
              <a:rPr lang="en-US" altLang="ko-KR" err="1"/>
              <a:t>pybo:detail</a:t>
            </a:r>
            <a:r>
              <a:rPr lang="en-US" altLang="ko-KR"/>
              <a:t>', </a:t>
            </a:r>
            <a:r>
              <a:rPr lang="en-US" altLang="ko-KR" err="1"/>
              <a:t>question_id</a:t>
            </a:r>
            <a:r>
              <a:rPr lang="en-US" altLang="ko-KR"/>
              <a:t>=</a:t>
            </a:r>
            <a:r>
              <a:rPr lang="en-US" altLang="ko-KR" err="1"/>
              <a:t>question.id</a:t>
            </a:r>
            <a:r>
              <a:rPr lang="en-US" altLang="ko-KR"/>
              <a:t>), </a:t>
            </a:r>
            <a:r>
              <a:rPr lang="en-US" altLang="ko-KR" err="1"/>
              <a:t>answer.id</a:t>
            </a:r>
            <a:r>
              <a:rPr lang="en-US" altLang="ko-KR"/>
              <a:t>))</a:t>
            </a:r>
          </a:p>
          <a:p>
            <a:pPr lvl="2"/>
            <a:r>
              <a:rPr lang="ko-KR" altLang="en-US"/>
              <a:t>글쓴이와 요청자의 사용자를 비교하는 </a:t>
            </a:r>
            <a:r>
              <a:rPr lang="en-US" altLang="ko-KR"/>
              <a:t>return</a:t>
            </a:r>
            <a:r>
              <a:rPr lang="ko-KR" altLang="en-US"/>
              <a:t>값은 수정할 필요 없음 </a:t>
            </a:r>
            <a:endParaRPr lang="en-US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75A84C-4079-4EE5-B6AD-CDF9F925A48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115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AF7C39-2483-44C9-93AE-B3220999E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105" y="1535450"/>
            <a:ext cx="6959953" cy="107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2846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071932-A304-46EC-A6B1-9FF24BE5D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댓글에 앵커 기능 추가하기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31E040-327D-439A-80E9-C69C18EFBD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19A136-E9A3-4C16-8C45-5337F9E414F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r>
              <a:rPr lang="ko-KR" altLang="en-US"/>
              <a:t>단계 </a:t>
            </a:r>
            <a:r>
              <a:rPr lang="en-US" altLang="ko-KR"/>
              <a:t>- </a:t>
            </a:r>
            <a:r>
              <a:rPr lang="ko-KR" altLang="en-US"/>
              <a:t>댓글 앵커 </a:t>
            </a:r>
            <a:r>
              <a:rPr lang="ko-KR" altLang="en-US" err="1"/>
              <a:t>엘리먼트</a:t>
            </a:r>
            <a:r>
              <a:rPr lang="ko-KR" altLang="en-US"/>
              <a:t> 추가하기 </a:t>
            </a:r>
            <a:endParaRPr lang="en-US" altLang="ko-KR"/>
          </a:p>
          <a:p>
            <a:pPr lvl="1"/>
            <a:r>
              <a:rPr lang="en-US" altLang="ko-KR" err="1"/>
              <a:t>question_detail.html</a:t>
            </a:r>
            <a:r>
              <a:rPr lang="ko-KR" altLang="en-US"/>
              <a:t>에서 댓글 관련된 부분도 </a:t>
            </a:r>
            <a:r>
              <a:rPr lang="en-US" altLang="ko-KR"/>
              <a:t>a </a:t>
            </a:r>
            <a:r>
              <a:rPr lang="ko-KR" altLang="en-US"/>
              <a:t>태그 추가 </a:t>
            </a:r>
            <a:endParaRPr lang="en-US" altLang="ko-KR"/>
          </a:p>
          <a:p>
            <a:pPr lvl="1"/>
            <a:r>
              <a:rPr lang="ko-KR" altLang="en-US"/>
              <a:t>질문 댓글과 답변 댓글 수정 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en-US" altLang="ko-KR"/>
              <a:t>2</a:t>
            </a:r>
            <a:r>
              <a:rPr lang="ko-KR" altLang="en-US"/>
              <a:t>단계 </a:t>
            </a:r>
            <a:r>
              <a:rPr lang="en-US" altLang="ko-KR"/>
              <a:t>- redirect </a:t>
            </a:r>
            <a:r>
              <a:rPr lang="ko-KR" altLang="en-US"/>
              <a:t>함수 수정 </a:t>
            </a:r>
            <a:endParaRPr lang="en-US" altLang="ko-KR"/>
          </a:p>
          <a:p>
            <a:pPr lvl="1"/>
            <a:r>
              <a:rPr lang="ko-KR" altLang="en-US"/>
              <a:t>답변 앵커 기능과 마찬가지로 댓글에 앵커 기능도 </a:t>
            </a:r>
            <a:r>
              <a:rPr lang="en-US" altLang="ko-KR"/>
              <a:t>redirect </a:t>
            </a:r>
            <a:r>
              <a:rPr lang="ko-KR" altLang="en-US"/>
              <a:t>부분 수정 </a:t>
            </a:r>
            <a:endParaRPr lang="en-US" altLang="ko-KR"/>
          </a:p>
          <a:p>
            <a:pPr lvl="1"/>
            <a:r>
              <a:rPr lang="en-US" altLang="ko-KR" err="1"/>
              <a:t>comment_views.py</a:t>
            </a:r>
            <a:r>
              <a:rPr lang="en-US" altLang="ko-KR"/>
              <a:t> </a:t>
            </a:r>
            <a:r>
              <a:rPr lang="ko-KR" altLang="en-US"/>
              <a:t>수정 </a:t>
            </a:r>
            <a:endParaRPr lang="en-US" altLang="ko-KR"/>
          </a:p>
          <a:p>
            <a:pPr lvl="1"/>
            <a:r>
              <a:rPr lang="en-US" altLang="ko-KR" err="1"/>
              <a:t>comment_create_question</a:t>
            </a:r>
            <a:r>
              <a:rPr lang="en-US" altLang="ko-KR"/>
              <a:t>, </a:t>
            </a:r>
            <a:r>
              <a:rPr lang="en-US" altLang="ko-KR" err="1"/>
              <a:t>comment_modify_question</a:t>
            </a:r>
            <a:r>
              <a:rPr lang="en-US" altLang="ko-KR"/>
              <a:t>, </a:t>
            </a:r>
            <a:r>
              <a:rPr lang="en-US" altLang="ko-KR" err="1"/>
              <a:t>comment_create_answer</a:t>
            </a:r>
            <a:r>
              <a:rPr lang="en-US" altLang="ko-KR"/>
              <a:t>, </a:t>
            </a:r>
            <a:r>
              <a:rPr lang="en-US" altLang="ko-KR" err="1"/>
              <a:t>comment_modify_answer</a:t>
            </a:r>
            <a:r>
              <a:rPr lang="en-US" altLang="ko-KR"/>
              <a:t> 4</a:t>
            </a:r>
            <a:r>
              <a:rPr lang="ko-KR" altLang="en-US"/>
              <a:t>개의 함수 수정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20DAC0-0FCD-4AA3-B9EA-DD00E55639D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116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310D6E1-B1F5-45A1-B6E2-0B4913E01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962" y="3842192"/>
            <a:ext cx="7110076" cy="6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6923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26B65B-06E0-49CC-98EF-269D0D736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마크다운 기능 적용하기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CCD914-5912-4070-8B80-A5B121068E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4A85A3-7205-4DB3-A77B-54106E58F51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err="1"/>
              <a:t>마크다운이란</a:t>
            </a:r>
            <a:r>
              <a:rPr lang="en-US" altLang="ko-KR"/>
              <a:t>?</a:t>
            </a:r>
          </a:p>
          <a:p>
            <a:pPr lvl="1"/>
            <a:r>
              <a:rPr lang="ko-KR" altLang="en-US"/>
              <a:t>마크업 언어의 일종으로</a:t>
            </a:r>
            <a:r>
              <a:rPr lang="en-US" altLang="ko-KR"/>
              <a:t>, </a:t>
            </a:r>
            <a:r>
              <a:rPr lang="ko-KR" altLang="en-US"/>
              <a:t>존 </a:t>
            </a:r>
            <a:r>
              <a:rPr lang="ko-KR" altLang="en-US" err="1"/>
              <a:t>그루버와</a:t>
            </a:r>
            <a:r>
              <a:rPr lang="ko-KR" altLang="en-US"/>
              <a:t> 아론 </a:t>
            </a:r>
            <a:r>
              <a:rPr lang="ko-KR" altLang="en-US" err="1"/>
              <a:t>스워츠가</a:t>
            </a:r>
            <a:r>
              <a:rPr lang="ko-KR" altLang="en-US"/>
              <a:t> 만들었다</a:t>
            </a:r>
            <a:r>
              <a:rPr lang="en-US" altLang="ko-KR"/>
              <a:t>. </a:t>
            </a:r>
            <a:r>
              <a:rPr lang="ko-KR" altLang="en-US"/>
              <a:t>온갖 태그로 </a:t>
            </a:r>
            <a:r>
              <a:rPr lang="ko-KR" altLang="en-US" err="1"/>
              <a:t>범벅된</a:t>
            </a:r>
            <a:r>
              <a:rPr lang="ko-KR" altLang="en-US"/>
              <a:t> </a:t>
            </a:r>
            <a:r>
              <a:rPr lang="en-US" altLang="ko-KR"/>
              <a:t>HTML </a:t>
            </a:r>
            <a:r>
              <a:rPr lang="ko-KR" altLang="en-US"/>
              <a:t>문서 등과 달리</a:t>
            </a:r>
            <a:r>
              <a:rPr lang="en-US" altLang="ko-KR"/>
              <a:t>, </a:t>
            </a:r>
            <a:r>
              <a:rPr lang="ko-KR" altLang="en-US"/>
              <a:t>읽기도 쓰기도 쉬운 문서 양식을 지향한다</a:t>
            </a:r>
            <a:r>
              <a:rPr lang="en-US" altLang="ko-KR"/>
              <a:t>. </a:t>
            </a:r>
            <a:r>
              <a:rPr lang="ko-KR" altLang="en-US" err="1"/>
              <a:t>그루버는</a:t>
            </a:r>
            <a:r>
              <a:rPr lang="ko-KR" altLang="en-US"/>
              <a:t> 마크다운으로 작성한 문서를 </a:t>
            </a:r>
            <a:r>
              <a:rPr lang="en-US" altLang="ko-KR"/>
              <a:t>HTML</a:t>
            </a:r>
            <a:r>
              <a:rPr lang="ko-KR" altLang="en-US"/>
              <a:t>로 변환하는 </a:t>
            </a:r>
            <a:r>
              <a:rPr lang="en-US" altLang="ko-KR"/>
              <a:t>Perl </a:t>
            </a:r>
            <a:r>
              <a:rPr lang="ko-KR" altLang="en-US"/>
              <a:t>스크립트도 만들었다</a:t>
            </a:r>
            <a:r>
              <a:rPr lang="en-US" altLang="ko-KR"/>
              <a:t>. </a:t>
            </a:r>
            <a:r>
              <a:rPr lang="ko-KR" altLang="en-US"/>
              <a:t>확장자는 </a:t>
            </a:r>
            <a:r>
              <a:rPr lang="en-US" altLang="ko-KR"/>
              <a:t>.md </a:t>
            </a:r>
            <a:r>
              <a:rPr lang="ko-KR" altLang="en-US"/>
              <a:t>또는 </a:t>
            </a:r>
            <a:r>
              <a:rPr lang="en-US" altLang="ko-KR"/>
              <a:t>.markdown</a:t>
            </a:r>
            <a:r>
              <a:rPr lang="ko-KR" altLang="en-US"/>
              <a:t>을 쓰지만</a:t>
            </a:r>
            <a:r>
              <a:rPr lang="en-US" altLang="ko-KR"/>
              <a:t>, </a:t>
            </a:r>
            <a:r>
              <a:rPr lang="ko-KR" altLang="en-US"/>
              <a:t>전자가 압도적으로 많이 쓰인다</a:t>
            </a:r>
            <a:r>
              <a:rPr lang="en-US" altLang="ko-KR"/>
              <a:t>. </a:t>
            </a:r>
          </a:p>
          <a:p>
            <a:r>
              <a:rPr lang="en-US" altLang="ko-KR" err="1"/>
              <a:t>pybo</a:t>
            </a:r>
            <a:r>
              <a:rPr lang="ko-KR" altLang="en-US"/>
              <a:t>에 </a:t>
            </a:r>
            <a:r>
              <a:rPr lang="en-US" altLang="ko-KR"/>
              <a:t>markdown </a:t>
            </a:r>
            <a:r>
              <a:rPr lang="ko-KR" altLang="en-US"/>
              <a:t>적용하기 </a:t>
            </a:r>
            <a:endParaRPr lang="en-US" altLang="ko-KR"/>
          </a:p>
          <a:p>
            <a:pPr lvl="1"/>
            <a:r>
              <a:rPr lang="en-US" altLang="ko-KR"/>
              <a:t>markdown </a:t>
            </a:r>
            <a:r>
              <a:rPr lang="ko-KR" altLang="en-US"/>
              <a:t>설치하기 </a:t>
            </a:r>
            <a:endParaRPr lang="en-US" altLang="ko-KR"/>
          </a:p>
          <a:p>
            <a:pPr lvl="2"/>
            <a:r>
              <a:rPr lang="en-US" altLang="ko-KR"/>
              <a:t>pip install markdown </a:t>
            </a:r>
          </a:p>
          <a:p>
            <a:pPr lvl="1"/>
            <a:r>
              <a:rPr lang="ko-KR" altLang="en-US"/>
              <a:t>마크다운 필터 등록하기 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en-US" altLang="ko-KR" err="1"/>
              <a:t>nl2br</a:t>
            </a:r>
            <a:r>
              <a:rPr lang="en-US" altLang="ko-KR"/>
              <a:t> : </a:t>
            </a:r>
            <a:r>
              <a:rPr lang="ko-KR" altLang="en-US" err="1"/>
              <a:t>줄바꿈</a:t>
            </a:r>
            <a:r>
              <a:rPr lang="ko-KR" altLang="en-US"/>
              <a:t> 문자를 </a:t>
            </a:r>
            <a:r>
              <a:rPr lang="en-US" altLang="ko-KR"/>
              <a:t>&lt;</a:t>
            </a:r>
            <a:r>
              <a:rPr lang="en-US" altLang="ko-KR" err="1"/>
              <a:t>br</a:t>
            </a:r>
            <a:r>
              <a:rPr lang="en-US" altLang="ko-KR"/>
              <a:t>&gt; </a:t>
            </a:r>
            <a:r>
              <a:rPr lang="ko-KR" altLang="en-US"/>
              <a:t>태그로 바꿔주므로 </a:t>
            </a:r>
            <a:r>
              <a:rPr lang="ko-KR" altLang="en-US" err="1"/>
              <a:t>엔터를</a:t>
            </a:r>
            <a:r>
              <a:rPr lang="ko-KR" altLang="en-US"/>
              <a:t> 한번만 눌러도 </a:t>
            </a:r>
            <a:r>
              <a:rPr lang="ko-KR" altLang="en-US" err="1"/>
              <a:t>줄바꿈으로</a:t>
            </a:r>
            <a:r>
              <a:rPr lang="ko-KR" altLang="en-US"/>
              <a:t> 인식</a:t>
            </a:r>
          </a:p>
          <a:p>
            <a:pPr lvl="2"/>
            <a:r>
              <a:rPr lang="en-US" altLang="ko-KR" err="1"/>
              <a:t>fenced_code</a:t>
            </a:r>
            <a:r>
              <a:rPr lang="en-US" altLang="ko-KR"/>
              <a:t> : </a:t>
            </a:r>
            <a:r>
              <a:rPr lang="ko-KR" altLang="en-US"/>
              <a:t>마크다운의 소스코드 표현을 적용</a:t>
            </a:r>
            <a:endParaRPr lang="en-US" altLang="ko-KR"/>
          </a:p>
          <a:p>
            <a:pPr lvl="2"/>
            <a:r>
              <a:rPr lang="en-US" altLang="ko-KR"/>
              <a:t>tables</a:t>
            </a:r>
            <a:r>
              <a:rPr lang="ko-KR" altLang="en-US"/>
              <a:t> </a:t>
            </a:r>
            <a:r>
              <a:rPr lang="en-US" altLang="ko-KR"/>
              <a:t>: </a:t>
            </a:r>
            <a:r>
              <a:rPr lang="ko-KR" altLang="en-US"/>
              <a:t>마크다운에 테이블을 적용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52B141-94CC-4327-8657-6B6E2CAC3C9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117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61AA66-B38F-4CDC-B7B7-B1B8D91EB52A}"/>
              </a:ext>
            </a:extLst>
          </p:cNvPr>
          <p:cNvSpPr txBox="1"/>
          <p:nvPr/>
        </p:nvSpPr>
        <p:spPr>
          <a:xfrm>
            <a:off x="1745952" y="3502511"/>
            <a:ext cx="5652096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0" i="0">
                <a:solidFill>
                  <a:srgbClr val="CC7832"/>
                </a:solidFill>
                <a:latin typeface="JetBrains Mono"/>
              </a:rPr>
              <a:t>import </a:t>
            </a:r>
            <a:r>
              <a:rPr lang="en-US" altLang="ko-KR" sz="1200" b="0" i="0">
                <a:solidFill>
                  <a:srgbClr val="A9B7C6"/>
                </a:solidFill>
                <a:latin typeface="JetBrains Mono"/>
              </a:rPr>
              <a:t>markdown</a:t>
            </a:r>
            <a:br>
              <a:rPr lang="en-US" altLang="ko-KR" sz="1200" b="0" i="0">
                <a:solidFill>
                  <a:srgbClr val="A9B7C6"/>
                </a:solidFill>
                <a:latin typeface="JetBrains Mono"/>
              </a:rPr>
            </a:br>
            <a:r>
              <a:rPr lang="en-US" altLang="ko-KR" sz="1200" b="0" i="0">
                <a:solidFill>
                  <a:srgbClr val="CC7832"/>
                </a:solidFill>
                <a:latin typeface="JetBrains Mono"/>
              </a:rPr>
              <a:t>from </a:t>
            </a:r>
            <a:r>
              <a:rPr lang="en-US" altLang="ko-KR" sz="1200" b="0" i="0" err="1">
                <a:solidFill>
                  <a:srgbClr val="A9B7C6"/>
                </a:solidFill>
                <a:latin typeface="JetBrains Mono"/>
              </a:rPr>
              <a:t>django.utils.safestring</a:t>
            </a:r>
            <a:r>
              <a:rPr lang="en-US" altLang="ko-KR" sz="1200" b="0" i="0">
                <a:solidFill>
                  <a:srgbClr val="A9B7C6"/>
                </a:solidFill>
                <a:latin typeface="JetBrains Mono"/>
              </a:rPr>
              <a:t> </a:t>
            </a:r>
            <a:r>
              <a:rPr lang="en-US" altLang="ko-KR" sz="1200" b="0" i="0">
                <a:solidFill>
                  <a:srgbClr val="CC7832"/>
                </a:solidFill>
                <a:latin typeface="JetBrains Mono"/>
              </a:rPr>
              <a:t>import </a:t>
            </a:r>
            <a:r>
              <a:rPr lang="en-US" altLang="ko-KR" sz="1200" b="0" i="0" err="1">
                <a:solidFill>
                  <a:srgbClr val="A9B7C6"/>
                </a:solidFill>
                <a:latin typeface="JetBrains Mono"/>
              </a:rPr>
              <a:t>mark_safe</a:t>
            </a:r>
            <a:endParaRPr lang="en-US" altLang="ko-KR" sz="1200" b="0" i="0">
              <a:solidFill>
                <a:srgbClr val="A9B7C6"/>
              </a:solidFill>
              <a:latin typeface="JetBrains Mono"/>
            </a:endParaRPr>
          </a:p>
          <a:p>
            <a:endParaRPr lang="en-US" altLang="ko-KR" sz="1100" b="0" i="0">
              <a:solidFill>
                <a:srgbClr val="BBB529"/>
              </a:solidFill>
              <a:latin typeface="JetBrains Mono"/>
            </a:endParaRPr>
          </a:p>
          <a:p>
            <a:r>
              <a:rPr lang="en-US" altLang="ko-KR" sz="1100" b="0" i="0">
                <a:solidFill>
                  <a:srgbClr val="BBB529"/>
                </a:solidFill>
                <a:latin typeface="JetBrains Mono"/>
              </a:rPr>
              <a:t>@</a:t>
            </a:r>
            <a:r>
              <a:rPr lang="en-US" altLang="ko-KR" sz="1100" b="0" i="0" err="1">
                <a:solidFill>
                  <a:srgbClr val="BBB529"/>
                </a:solidFill>
                <a:latin typeface="JetBrains Mono"/>
              </a:rPr>
              <a:t>register.filter</a:t>
            </a:r>
            <a:r>
              <a:rPr lang="en-US" altLang="ko-KR" sz="1100" b="0" i="0">
                <a:solidFill>
                  <a:srgbClr val="A9B7C6"/>
                </a:solidFill>
                <a:latin typeface="JetBrains Mono"/>
              </a:rPr>
              <a:t>()</a:t>
            </a:r>
            <a:br>
              <a:rPr lang="en-US" altLang="ko-KR" sz="1100" b="0" i="0">
                <a:solidFill>
                  <a:srgbClr val="A9B7C6"/>
                </a:solidFill>
                <a:latin typeface="JetBrains Mono"/>
              </a:rPr>
            </a:br>
            <a:r>
              <a:rPr lang="en-US" altLang="ko-KR" sz="1100" b="0" i="0">
                <a:solidFill>
                  <a:srgbClr val="CC7832"/>
                </a:solidFill>
                <a:latin typeface="JetBrains Mono"/>
              </a:rPr>
              <a:t>def </a:t>
            </a:r>
            <a:r>
              <a:rPr lang="en-US" altLang="ko-KR" sz="1100" b="0" i="0">
                <a:solidFill>
                  <a:srgbClr val="FFC66D"/>
                </a:solidFill>
                <a:latin typeface="JetBrains Mono"/>
              </a:rPr>
              <a:t>mark</a:t>
            </a:r>
            <a:r>
              <a:rPr lang="en-US" altLang="ko-KR" sz="1100" b="0" i="0">
                <a:solidFill>
                  <a:srgbClr val="A9B7C6"/>
                </a:solidFill>
                <a:latin typeface="JetBrains Mono"/>
              </a:rPr>
              <a:t>(value):</a:t>
            </a:r>
            <a:br>
              <a:rPr lang="en-US" altLang="ko-KR" sz="1100" b="0" i="0">
                <a:solidFill>
                  <a:srgbClr val="A9B7C6"/>
                </a:solidFill>
                <a:latin typeface="JetBrains Mono"/>
              </a:rPr>
            </a:br>
            <a:r>
              <a:rPr lang="en-US" altLang="ko-KR" sz="1100" b="0" i="0">
                <a:solidFill>
                  <a:srgbClr val="A9B7C6"/>
                </a:solidFill>
                <a:latin typeface="JetBrains Mono"/>
              </a:rPr>
              <a:t>    extensions = [</a:t>
            </a:r>
            <a:r>
              <a:rPr lang="en-US" altLang="ko-KR" sz="1100" b="0" i="0">
                <a:solidFill>
                  <a:srgbClr val="6A8759"/>
                </a:solidFill>
                <a:latin typeface="JetBrains Mono"/>
              </a:rPr>
              <a:t>"</a:t>
            </a:r>
            <a:r>
              <a:rPr lang="en-US" altLang="ko-KR" sz="1100" b="0" i="0" err="1">
                <a:solidFill>
                  <a:srgbClr val="6A8759"/>
                </a:solidFill>
                <a:latin typeface="JetBrains Mono"/>
              </a:rPr>
              <a:t>nl2br</a:t>
            </a:r>
            <a:r>
              <a:rPr lang="en-US" altLang="ko-KR" sz="1100" b="0" i="0">
                <a:solidFill>
                  <a:srgbClr val="6A8759"/>
                </a:solidFill>
                <a:latin typeface="JetBrains Mono"/>
              </a:rPr>
              <a:t>"</a:t>
            </a:r>
            <a:r>
              <a:rPr lang="en-US" altLang="ko-KR" sz="1100" b="0" i="0">
                <a:solidFill>
                  <a:srgbClr val="CC7832"/>
                </a:solidFill>
                <a:latin typeface="JetBrains Mono"/>
              </a:rPr>
              <a:t>, </a:t>
            </a:r>
            <a:r>
              <a:rPr lang="en-US" altLang="ko-KR" sz="1100" b="0" i="0">
                <a:solidFill>
                  <a:srgbClr val="6A8759"/>
                </a:solidFill>
                <a:latin typeface="JetBrains Mono"/>
              </a:rPr>
              <a:t>"</a:t>
            </a:r>
            <a:r>
              <a:rPr lang="en-US" altLang="ko-KR" sz="1100" b="0" i="0" err="1">
                <a:solidFill>
                  <a:srgbClr val="6A8759"/>
                </a:solidFill>
                <a:latin typeface="JetBrains Mono"/>
              </a:rPr>
              <a:t>fenced_code</a:t>
            </a:r>
            <a:r>
              <a:rPr lang="en-US" altLang="ko-KR" sz="1100" b="0" i="0">
                <a:solidFill>
                  <a:srgbClr val="6A8759"/>
                </a:solidFill>
                <a:latin typeface="JetBrains Mono"/>
              </a:rPr>
              <a:t>"</a:t>
            </a:r>
            <a:r>
              <a:rPr lang="en-US" altLang="ko-KR" sz="1100" b="0" i="0">
                <a:solidFill>
                  <a:srgbClr val="CC7832"/>
                </a:solidFill>
                <a:latin typeface="JetBrains Mono"/>
              </a:rPr>
              <a:t>, </a:t>
            </a:r>
            <a:r>
              <a:rPr lang="en-US" altLang="ko-KR" sz="1100" b="0" i="0">
                <a:solidFill>
                  <a:srgbClr val="6A8759"/>
                </a:solidFill>
                <a:latin typeface="JetBrains Mono"/>
              </a:rPr>
              <a:t>'tables'</a:t>
            </a:r>
            <a:r>
              <a:rPr lang="en-US" altLang="ko-KR" sz="1100" b="0" i="0">
                <a:solidFill>
                  <a:srgbClr val="A9B7C6"/>
                </a:solidFill>
                <a:latin typeface="JetBrains Mono"/>
              </a:rPr>
              <a:t>]</a:t>
            </a:r>
            <a:br>
              <a:rPr lang="en-US" altLang="ko-KR" sz="1100" b="0" i="0">
                <a:solidFill>
                  <a:srgbClr val="A9B7C6"/>
                </a:solidFill>
                <a:latin typeface="JetBrains Mono"/>
              </a:rPr>
            </a:br>
            <a:r>
              <a:rPr lang="en-US" altLang="ko-KR" sz="1100" b="0" i="0">
                <a:solidFill>
                  <a:srgbClr val="A9B7C6"/>
                </a:solidFill>
                <a:latin typeface="JetBrains Mono"/>
              </a:rPr>
              <a:t>    </a:t>
            </a:r>
            <a:r>
              <a:rPr lang="en-US" altLang="ko-KR" sz="1100" b="0" i="0">
                <a:solidFill>
                  <a:srgbClr val="CC7832"/>
                </a:solidFill>
                <a:latin typeface="JetBrains Mono"/>
              </a:rPr>
              <a:t>return </a:t>
            </a:r>
            <a:r>
              <a:rPr lang="en-US" altLang="ko-KR" sz="1100" b="0" i="0" err="1">
                <a:solidFill>
                  <a:srgbClr val="A9B7C6"/>
                </a:solidFill>
                <a:latin typeface="JetBrains Mono"/>
              </a:rPr>
              <a:t>mark_safe</a:t>
            </a:r>
            <a:r>
              <a:rPr lang="en-US" altLang="ko-KR" sz="1100" b="0" i="0">
                <a:solidFill>
                  <a:srgbClr val="A9B7C6"/>
                </a:solidFill>
                <a:latin typeface="JetBrains Mono"/>
              </a:rPr>
              <a:t>(</a:t>
            </a:r>
            <a:r>
              <a:rPr lang="en-US" altLang="ko-KR" sz="1100" b="0" i="0" err="1">
                <a:solidFill>
                  <a:srgbClr val="A9B7C6"/>
                </a:solidFill>
                <a:latin typeface="JetBrains Mono"/>
              </a:rPr>
              <a:t>markdown.markdown</a:t>
            </a:r>
            <a:r>
              <a:rPr lang="en-US" altLang="ko-KR" sz="1100" b="0" i="0">
                <a:solidFill>
                  <a:srgbClr val="A9B7C6"/>
                </a:solidFill>
                <a:latin typeface="JetBrains Mono"/>
              </a:rPr>
              <a:t>(value</a:t>
            </a:r>
            <a:r>
              <a:rPr lang="en-US" altLang="ko-KR" sz="1100" b="0" i="0">
                <a:solidFill>
                  <a:srgbClr val="CC7832"/>
                </a:solidFill>
                <a:latin typeface="JetBrains Mono"/>
              </a:rPr>
              <a:t>, </a:t>
            </a:r>
            <a:r>
              <a:rPr lang="en-US" altLang="ko-KR" sz="1100" b="0" i="0">
                <a:solidFill>
                  <a:srgbClr val="AA4926"/>
                </a:solidFill>
                <a:latin typeface="JetBrains Mono"/>
              </a:rPr>
              <a:t>extensions</a:t>
            </a:r>
            <a:r>
              <a:rPr lang="en-US" altLang="ko-KR" sz="1100" b="0" i="0">
                <a:solidFill>
                  <a:srgbClr val="A9B7C6"/>
                </a:solidFill>
                <a:latin typeface="JetBrains Mono"/>
              </a:rPr>
              <a:t>=extensions))</a:t>
            </a:r>
          </a:p>
          <a:p>
            <a:pPr algn="l"/>
            <a:endParaRPr lang="ko-KR" altLang="en-US" sz="800"/>
          </a:p>
        </p:txBody>
      </p:sp>
    </p:spTree>
    <p:extLst>
      <p:ext uri="{BB962C8B-B14F-4D97-AF65-F5344CB8AC3E}">
        <p14:creationId xmlns:p14="http://schemas.microsoft.com/office/powerpoint/2010/main" val="335188009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26B65B-06E0-49CC-98EF-269D0D736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마크다운 기능 적용하기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CCD914-5912-4070-8B80-A5B121068E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4A85A3-7205-4DB3-A77B-54106E58F51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err="1"/>
              <a:t>pybo</a:t>
            </a:r>
            <a:r>
              <a:rPr lang="ko-KR" altLang="en-US"/>
              <a:t>에 </a:t>
            </a:r>
            <a:r>
              <a:rPr lang="en-US" altLang="ko-KR"/>
              <a:t>markdown </a:t>
            </a:r>
            <a:r>
              <a:rPr lang="ko-KR" altLang="en-US"/>
              <a:t>적용하기 </a:t>
            </a:r>
            <a:endParaRPr lang="en-US" altLang="ko-KR"/>
          </a:p>
          <a:p>
            <a:pPr lvl="1"/>
            <a:r>
              <a:rPr lang="ko-KR" altLang="en-US"/>
              <a:t>질문 상세 템플릿에 마크다운 적용하기 </a:t>
            </a:r>
            <a:endParaRPr lang="en-US" altLang="ko-KR"/>
          </a:p>
          <a:p>
            <a:pPr lvl="1"/>
            <a:r>
              <a:rPr lang="en-US" altLang="ko-KR" err="1"/>
              <a:t>question_detail.html</a:t>
            </a:r>
            <a:r>
              <a:rPr lang="ko-KR" altLang="en-US"/>
              <a:t>의 질문 내용을 출력하는 부분에 템플릿 필터 적용 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 err="1"/>
              <a:t>question_detail.html</a:t>
            </a:r>
            <a:r>
              <a:rPr lang="ko-KR" altLang="en-US"/>
              <a:t>의 답변 내용을 출력하는 부분에 위처럼 템플릿 필터 적용 </a:t>
            </a:r>
          </a:p>
          <a:p>
            <a:pPr lvl="1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52B141-94CC-4327-8657-6B6E2CAC3C9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118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F855D7-7F14-4B66-A320-3DFFF7E03A5D}"/>
              </a:ext>
            </a:extLst>
          </p:cNvPr>
          <p:cNvSpPr txBox="1"/>
          <p:nvPr/>
        </p:nvSpPr>
        <p:spPr>
          <a:xfrm>
            <a:off x="1359326" y="2322819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>
                <a:solidFill>
                  <a:srgbClr val="E8BF6A"/>
                </a:solidFill>
                <a:latin typeface="JetBrains Mono"/>
              </a:rPr>
              <a:t>&lt;div </a:t>
            </a:r>
            <a:r>
              <a:rPr lang="en-US" altLang="ko-KR" sz="1200" b="0" i="0">
                <a:solidFill>
                  <a:srgbClr val="BABABA"/>
                </a:solidFill>
                <a:latin typeface="JetBrains Mono"/>
              </a:rPr>
              <a:t>class</a:t>
            </a:r>
            <a:r>
              <a:rPr lang="en-US" altLang="ko-KR" sz="1200" b="0" i="0">
                <a:solidFill>
                  <a:srgbClr val="A5C261"/>
                </a:solidFill>
                <a:latin typeface="JetBrains Mono"/>
              </a:rPr>
              <a:t>="col-11"</a:t>
            </a:r>
            <a:r>
              <a:rPr lang="en-US" altLang="ko-KR" sz="1200" b="0" i="0">
                <a:solidFill>
                  <a:srgbClr val="E8BF6A"/>
                </a:solidFill>
                <a:latin typeface="JetBrains Mono"/>
              </a:rPr>
              <a:t>&gt; </a:t>
            </a:r>
            <a:r>
              <a:rPr lang="en-US" altLang="ko-KR" sz="1200" b="0" i="0">
                <a:solidFill>
                  <a:srgbClr val="808080"/>
                </a:solidFill>
                <a:latin typeface="JetBrains Mono"/>
              </a:rPr>
              <a:t>&lt;!-- </a:t>
            </a:r>
            <a:r>
              <a:rPr lang="ko-KR" altLang="en-US" sz="1200" b="0" i="0">
                <a:solidFill>
                  <a:srgbClr val="808080"/>
                </a:solidFill>
                <a:latin typeface="?? ??"/>
              </a:rPr>
              <a:t>질문영역 </a:t>
            </a:r>
            <a:r>
              <a:rPr lang="en-US" altLang="ko-KR" sz="1200" b="0" i="0">
                <a:solidFill>
                  <a:srgbClr val="808080"/>
                </a:solidFill>
                <a:latin typeface="JetBrains Mono"/>
              </a:rPr>
              <a:t>--&gt;</a:t>
            </a:r>
            <a:br>
              <a:rPr lang="en-US" altLang="ko-KR" sz="1200" b="0" i="0">
                <a:solidFill>
                  <a:srgbClr val="808080"/>
                </a:solidFill>
                <a:latin typeface="JetBrains Mono"/>
              </a:rPr>
            </a:br>
            <a:r>
              <a:rPr lang="en-US" altLang="ko-KR" sz="1200" b="0" i="0">
                <a:solidFill>
                  <a:srgbClr val="808080"/>
                </a:solidFill>
                <a:latin typeface="JetBrains Mono"/>
              </a:rPr>
              <a:t>    </a:t>
            </a:r>
            <a:r>
              <a:rPr lang="en-US" altLang="ko-KR" sz="1200" b="0" i="0">
                <a:solidFill>
                  <a:srgbClr val="E8BF6A"/>
                </a:solidFill>
                <a:latin typeface="JetBrains Mono"/>
              </a:rPr>
              <a:t>&lt;div </a:t>
            </a:r>
            <a:r>
              <a:rPr lang="en-US" altLang="ko-KR" sz="1200" b="0" i="0">
                <a:solidFill>
                  <a:srgbClr val="BABABA"/>
                </a:solidFill>
                <a:latin typeface="JetBrains Mono"/>
              </a:rPr>
              <a:t>class</a:t>
            </a:r>
            <a:r>
              <a:rPr lang="en-US" altLang="ko-KR" sz="1200" b="0" i="0">
                <a:solidFill>
                  <a:srgbClr val="A5C261"/>
                </a:solidFill>
                <a:latin typeface="JetBrains Mono"/>
              </a:rPr>
              <a:t>="card"</a:t>
            </a:r>
            <a:r>
              <a:rPr lang="en-US" altLang="ko-KR" sz="1200" b="0" i="0">
                <a:solidFill>
                  <a:srgbClr val="E8BF6A"/>
                </a:solidFill>
                <a:latin typeface="JetBrains Mono"/>
              </a:rPr>
              <a:t>&gt;</a:t>
            </a:r>
            <a:br>
              <a:rPr lang="en-US" altLang="ko-KR" sz="1200" b="0" i="0">
                <a:solidFill>
                  <a:srgbClr val="E8BF6A"/>
                </a:solidFill>
                <a:latin typeface="JetBrains Mono"/>
              </a:rPr>
            </a:br>
            <a:r>
              <a:rPr lang="en-US" altLang="ko-KR" sz="1200" b="0" i="0">
                <a:solidFill>
                  <a:srgbClr val="E8BF6A"/>
                </a:solidFill>
                <a:latin typeface="JetBrains Mono"/>
              </a:rPr>
              <a:t>        &lt;div </a:t>
            </a:r>
            <a:r>
              <a:rPr lang="en-US" altLang="ko-KR" sz="1200" b="0" i="0">
                <a:solidFill>
                  <a:srgbClr val="BABABA"/>
                </a:solidFill>
                <a:latin typeface="JetBrains Mono"/>
              </a:rPr>
              <a:t>class</a:t>
            </a:r>
            <a:r>
              <a:rPr lang="en-US" altLang="ko-KR" sz="1200" b="0" i="0">
                <a:solidFill>
                  <a:srgbClr val="A5C261"/>
                </a:solidFill>
                <a:latin typeface="JetBrains Mono"/>
              </a:rPr>
              <a:t>="card-body"</a:t>
            </a:r>
            <a:r>
              <a:rPr lang="en-US" altLang="ko-KR" sz="1200" b="0" i="0">
                <a:solidFill>
                  <a:srgbClr val="E8BF6A"/>
                </a:solidFill>
                <a:latin typeface="JetBrains Mono"/>
              </a:rPr>
              <a:t>&gt;</a:t>
            </a:r>
            <a:br>
              <a:rPr lang="en-US" altLang="ko-KR" sz="1200" b="0" i="0">
                <a:solidFill>
                  <a:srgbClr val="E8BF6A"/>
                </a:solidFill>
                <a:latin typeface="JetBrains Mono"/>
              </a:rPr>
            </a:br>
            <a:r>
              <a:rPr lang="en-US" altLang="ko-KR" sz="1200" b="0" i="0">
                <a:solidFill>
                  <a:srgbClr val="E8BF6A"/>
                </a:solidFill>
                <a:latin typeface="JetBrains Mono"/>
              </a:rPr>
              <a:t>            &lt;div </a:t>
            </a:r>
            <a:r>
              <a:rPr lang="en-US" altLang="ko-KR" sz="1200" b="0" i="0">
                <a:solidFill>
                  <a:srgbClr val="BABABA"/>
                </a:solidFill>
                <a:latin typeface="JetBrains Mono"/>
              </a:rPr>
              <a:t>class</a:t>
            </a:r>
            <a:r>
              <a:rPr lang="en-US" altLang="ko-KR" sz="1200" b="0" i="0">
                <a:solidFill>
                  <a:srgbClr val="A5C261"/>
                </a:solidFill>
                <a:latin typeface="JetBrains Mono"/>
              </a:rPr>
              <a:t>="card-text"</a:t>
            </a:r>
            <a:r>
              <a:rPr lang="en-US" altLang="ko-KR" sz="1200" b="0" i="0">
                <a:solidFill>
                  <a:srgbClr val="E8BF6A"/>
                </a:solidFill>
                <a:latin typeface="JetBrains Mono"/>
              </a:rPr>
              <a:t>&gt;</a:t>
            </a:r>
            <a:r>
              <a:rPr lang="en-US" altLang="ko-KR" sz="1200" b="0" i="0">
                <a:solidFill>
                  <a:srgbClr val="A9B7C6"/>
                </a:solidFill>
                <a:latin typeface="JetBrains Mono"/>
              </a:rPr>
              <a:t>{{ </a:t>
            </a:r>
            <a:r>
              <a:rPr lang="en-US" altLang="ko-KR" sz="1200" b="0" i="0" err="1">
                <a:solidFill>
                  <a:srgbClr val="A9B7C6"/>
                </a:solidFill>
                <a:latin typeface="JetBrains Mono"/>
              </a:rPr>
              <a:t>question.content</a:t>
            </a:r>
            <a:r>
              <a:rPr lang="en-US" altLang="ko-KR" sz="1200" b="0" i="0" err="1">
                <a:solidFill>
                  <a:srgbClr val="FF0000"/>
                </a:solidFill>
                <a:latin typeface="JetBrains Mono"/>
              </a:rPr>
              <a:t>|mark</a:t>
            </a:r>
            <a:r>
              <a:rPr lang="en-US" altLang="ko-KR" sz="1200" b="0" i="0">
                <a:solidFill>
                  <a:srgbClr val="A9B7C6"/>
                </a:solidFill>
                <a:latin typeface="JetBrains Mono"/>
              </a:rPr>
              <a:t> }}</a:t>
            </a:r>
            <a:r>
              <a:rPr lang="en-US" altLang="ko-KR" sz="1200" b="0" i="0">
                <a:solidFill>
                  <a:srgbClr val="E8BF6A"/>
                </a:solidFill>
                <a:latin typeface="JetBrains Mono"/>
              </a:rPr>
              <a:t>&lt;/div&gt;</a:t>
            </a:r>
            <a:br>
              <a:rPr lang="en-US" altLang="ko-KR" sz="1200" b="0" i="0">
                <a:solidFill>
                  <a:srgbClr val="E8BF6A"/>
                </a:solidFill>
                <a:latin typeface="JetBrains Mono"/>
              </a:rPr>
            </a:br>
            <a:r>
              <a:rPr lang="en-US" altLang="ko-KR" sz="1200" b="0" i="0">
                <a:solidFill>
                  <a:srgbClr val="E8BF6A"/>
                </a:solidFill>
                <a:latin typeface="JetBrains Mono"/>
              </a:rPr>
              <a:t>            &lt;div </a:t>
            </a:r>
            <a:r>
              <a:rPr lang="en-US" altLang="ko-KR" sz="1200" b="0" i="0">
                <a:solidFill>
                  <a:srgbClr val="BABABA"/>
                </a:solidFill>
                <a:latin typeface="JetBrains Mono"/>
              </a:rPr>
              <a:t>class</a:t>
            </a:r>
            <a:r>
              <a:rPr lang="en-US" altLang="ko-KR" sz="1200" b="0" i="0">
                <a:solidFill>
                  <a:srgbClr val="A5C261"/>
                </a:solidFill>
                <a:latin typeface="JetBrains Mono"/>
              </a:rPr>
              <a:t>="d-flex justify-content-end"</a:t>
            </a:r>
            <a:r>
              <a:rPr lang="en-US" altLang="ko-KR" sz="1200" b="0" i="0">
                <a:solidFill>
                  <a:srgbClr val="E8BF6A"/>
                </a:solidFill>
                <a:latin typeface="JetBrains Mono"/>
              </a:rPr>
              <a:t>&gt;</a:t>
            </a:r>
            <a:br>
              <a:rPr lang="en-US" altLang="ko-KR" sz="1200" b="0" i="0">
                <a:solidFill>
                  <a:srgbClr val="E8BF6A"/>
                </a:solidFill>
                <a:latin typeface="JetBrains Mono"/>
              </a:rPr>
            </a:br>
            <a:r>
              <a:rPr lang="en-US" altLang="ko-KR" sz="1200" b="0" i="0">
                <a:solidFill>
                  <a:srgbClr val="E8BF6A"/>
                </a:solidFill>
                <a:latin typeface="JetBrains Mono"/>
              </a:rPr>
              <a:t>                </a:t>
            </a:r>
            <a:r>
              <a:rPr lang="en-US" altLang="ko-KR" sz="1200" b="0" i="0">
                <a:solidFill>
                  <a:srgbClr val="A9B7C6"/>
                </a:solidFill>
                <a:latin typeface="JetBrains Mono"/>
              </a:rPr>
              <a:t>{% if </a:t>
            </a:r>
            <a:r>
              <a:rPr lang="en-US" altLang="ko-KR" sz="1200" b="0" i="0" err="1">
                <a:solidFill>
                  <a:srgbClr val="A9B7C6"/>
                </a:solidFill>
                <a:latin typeface="JetBrains Mono"/>
              </a:rPr>
              <a:t>question.modify_date</a:t>
            </a:r>
            <a:r>
              <a:rPr lang="en-US" altLang="ko-KR" sz="1200" b="0" i="0">
                <a:solidFill>
                  <a:srgbClr val="A9B7C6"/>
                </a:solidFill>
                <a:latin typeface="JetBrains Mono"/>
              </a:rPr>
              <a:t> %}</a:t>
            </a:r>
          </a:p>
        </p:txBody>
      </p:sp>
    </p:spTree>
    <p:extLst>
      <p:ext uri="{BB962C8B-B14F-4D97-AF65-F5344CB8AC3E}">
        <p14:creationId xmlns:p14="http://schemas.microsoft.com/office/powerpoint/2010/main" val="248210062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671BB3-EAEF-4B0A-BD81-1F37B3128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검색</a:t>
            </a:r>
            <a:r>
              <a:rPr lang="en-US" altLang="ko-KR"/>
              <a:t>, </a:t>
            </a:r>
            <a:r>
              <a:rPr lang="ko-KR" altLang="en-US"/>
              <a:t>정렬 기능 추가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0A708E-AC9A-42C5-9B21-523E829269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B0E298-CB91-4545-868C-FD61E04B16C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검색 기능 자세히 알아보기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lvl="1"/>
            <a:r>
              <a:rPr lang="en-US" altLang="ko-KR"/>
              <a:t>Q</a:t>
            </a:r>
            <a:r>
              <a:rPr lang="ko-KR" altLang="en-US"/>
              <a:t>함수는  </a:t>
            </a:r>
            <a:r>
              <a:rPr lang="en-US" altLang="ko-KR"/>
              <a:t>OR </a:t>
            </a:r>
            <a:r>
              <a:rPr lang="ko-KR" altLang="en-US"/>
              <a:t>조건으로 데이터를 조회하는 장고의 함수 </a:t>
            </a:r>
            <a:endParaRPr lang="en-US" altLang="ko-KR"/>
          </a:p>
          <a:p>
            <a:pPr lvl="1"/>
            <a:r>
              <a:rPr lang="ko-KR" altLang="en-US"/>
              <a:t>위 코드는 제목</a:t>
            </a:r>
            <a:r>
              <a:rPr lang="en-US" altLang="ko-KR"/>
              <a:t>, </a:t>
            </a:r>
            <a:r>
              <a:rPr lang="ko-KR" altLang="en-US"/>
              <a:t>내용</a:t>
            </a:r>
            <a:r>
              <a:rPr lang="en-US" altLang="ko-KR"/>
              <a:t>, </a:t>
            </a:r>
            <a:r>
              <a:rPr lang="ko-KR" altLang="en-US"/>
              <a:t>글쓴이를 </a:t>
            </a:r>
            <a:r>
              <a:rPr lang="en-US" altLang="ko-KR"/>
              <a:t>OR </a:t>
            </a:r>
            <a:r>
              <a:rPr lang="ko-KR" altLang="en-US"/>
              <a:t>조건으로 검색 </a:t>
            </a:r>
            <a:endParaRPr lang="en-US" altLang="ko-KR"/>
          </a:p>
          <a:p>
            <a:pPr lvl="1"/>
            <a:r>
              <a:rPr lang="en-US" altLang="ko-KR"/>
              <a:t>filter </a:t>
            </a:r>
            <a:r>
              <a:rPr lang="ko-KR" altLang="en-US"/>
              <a:t>함수 뒤에 사용한 </a:t>
            </a:r>
            <a:r>
              <a:rPr lang="en-US" altLang="ko-KR"/>
              <a:t>distinct </a:t>
            </a:r>
            <a:r>
              <a:rPr lang="ko-KR" altLang="en-US"/>
              <a:t>함수는 조회 결과의 중복을 제거하여 반환 </a:t>
            </a:r>
            <a:endParaRPr lang="en-US" altLang="ko-KR"/>
          </a:p>
          <a:p>
            <a:pPr lvl="1"/>
            <a:r>
              <a:rPr lang="en-US" altLang="ko-KR"/>
              <a:t>GET </a:t>
            </a:r>
            <a:r>
              <a:rPr lang="ko-KR" altLang="en-US"/>
              <a:t>방식으로 </a:t>
            </a:r>
            <a:r>
              <a:rPr lang="en-US" altLang="ko-KR"/>
              <a:t>kw </a:t>
            </a:r>
            <a:r>
              <a:rPr lang="ko-KR" altLang="en-US"/>
              <a:t>값을 가져옴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Index </a:t>
            </a:r>
            <a:r>
              <a:rPr lang="ko-KR" altLang="en-US"/>
              <a:t>함수가 처음 실행될 때는 웹 페이지 값이 없기 때문에 처음 실행시에는 초기값으로 </a:t>
            </a:r>
            <a:r>
              <a:rPr lang="en-US" altLang="ko-KR"/>
              <a:t>' '</a:t>
            </a:r>
            <a:r>
              <a:rPr lang="ko-KR" altLang="en-US"/>
              <a:t>을 세팅 </a:t>
            </a:r>
            <a:endParaRPr lang="en-US" altLang="ko-KR"/>
          </a:p>
          <a:p>
            <a:pPr lvl="2"/>
            <a:r>
              <a:rPr lang="en-US" altLang="ko-KR"/>
              <a:t>index </a:t>
            </a:r>
            <a:r>
              <a:rPr lang="ko-KR" altLang="en-US"/>
              <a:t>함수 마지막 부분의 </a:t>
            </a:r>
            <a:r>
              <a:rPr lang="en-US" altLang="ko-KR" b="0" i="0">
                <a:solidFill>
                  <a:srgbClr val="CC7832"/>
                </a:solidFill>
                <a:latin typeface="JetBrains Mono"/>
              </a:rPr>
              <a:t>return </a:t>
            </a:r>
            <a:r>
              <a:rPr lang="en-US" altLang="ko-KR" b="0" i="0">
                <a:solidFill>
                  <a:srgbClr val="A9B7C6"/>
                </a:solidFill>
                <a:latin typeface="JetBrains Mono"/>
              </a:rPr>
              <a:t>render(request</a:t>
            </a:r>
            <a:r>
              <a:rPr lang="en-US" altLang="ko-KR" b="0" i="0">
                <a:solidFill>
                  <a:srgbClr val="CC7832"/>
                </a:solidFill>
                <a:latin typeface="JetBrains Mono"/>
              </a:rPr>
              <a:t>, </a:t>
            </a:r>
            <a:r>
              <a:rPr lang="en-US" altLang="ko-KR" b="0" i="0">
                <a:solidFill>
                  <a:srgbClr val="6A8759"/>
                </a:solidFill>
                <a:latin typeface="JetBrains Mono"/>
              </a:rPr>
              <a:t>'</a:t>
            </a:r>
            <a:r>
              <a:rPr lang="en-US" altLang="ko-KR" b="0" i="0" err="1">
                <a:solidFill>
                  <a:srgbClr val="6A8759"/>
                </a:solidFill>
                <a:latin typeface="JetBrains Mono"/>
              </a:rPr>
              <a:t>pybo</a:t>
            </a:r>
            <a:r>
              <a:rPr lang="en-US" altLang="ko-KR" b="0" i="0">
                <a:solidFill>
                  <a:srgbClr val="6A8759"/>
                </a:solidFill>
                <a:latin typeface="JetBrains Mono"/>
              </a:rPr>
              <a:t>/</a:t>
            </a:r>
            <a:r>
              <a:rPr lang="en-US" altLang="ko-KR" b="0" i="0" err="1">
                <a:solidFill>
                  <a:srgbClr val="6A8759"/>
                </a:solidFill>
                <a:latin typeface="JetBrains Mono"/>
              </a:rPr>
              <a:t>question_list.html</a:t>
            </a:r>
            <a:r>
              <a:rPr lang="en-US" altLang="ko-KR" b="0" i="0">
                <a:solidFill>
                  <a:srgbClr val="6A8759"/>
                </a:solidFill>
                <a:latin typeface="JetBrains Mono"/>
              </a:rPr>
              <a:t>'</a:t>
            </a:r>
            <a:r>
              <a:rPr lang="en-US" altLang="ko-KR" b="0" i="0">
                <a:solidFill>
                  <a:srgbClr val="CC7832"/>
                </a:solidFill>
                <a:latin typeface="JetBrains Mono"/>
              </a:rPr>
              <a:t>, </a:t>
            </a:r>
            <a:r>
              <a:rPr lang="en-US" altLang="ko-KR" b="0" i="0">
                <a:solidFill>
                  <a:srgbClr val="A9B7C6"/>
                </a:solidFill>
                <a:latin typeface="JetBrains Mono"/>
              </a:rPr>
              <a:t>context) </a:t>
            </a:r>
            <a:r>
              <a:rPr lang="ko-KR" altLang="en-US" b="0" i="0">
                <a:solidFill>
                  <a:srgbClr val="A9B7C6"/>
                </a:solidFill>
                <a:latin typeface="JetBrains Mono"/>
              </a:rPr>
              <a:t>코드가 실행되어야 웹 페이지가 출력 </a:t>
            </a:r>
            <a:endParaRPr lang="en-US" altLang="ko-KR" b="0" i="0">
              <a:solidFill>
                <a:srgbClr val="A9B7C6"/>
              </a:solidFill>
              <a:latin typeface="JetBrains Mono"/>
            </a:endParaRPr>
          </a:p>
          <a:p>
            <a:pPr lvl="2"/>
            <a:r>
              <a:rPr lang="ko-KR" altLang="en-US">
                <a:solidFill>
                  <a:srgbClr val="A9B7C6"/>
                </a:solidFill>
                <a:latin typeface="JetBrains Mono"/>
              </a:rPr>
              <a:t>그리고 난 뒤에 사용자에게 </a:t>
            </a:r>
            <a:r>
              <a:rPr lang="en-US" altLang="ko-KR">
                <a:solidFill>
                  <a:srgbClr val="A9B7C6"/>
                </a:solidFill>
                <a:latin typeface="JetBrains Mono"/>
              </a:rPr>
              <a:t>GET </a:t>
            </a:r>
            <a:r>
              <a:rPr lang="ko-KR" altLang="en-US">
                <a:solidFill>
                  <a:srgbClr val="A9B7C6"/>
                </a:solidFill>
                <a:latin typeface="JetBrains Mono"/>
              </a:rPr>
              <a:t>방식으로 값을 전달 받음 </a:t>
            </a:r>
            <a:endParaRPr lang="en-US" altLang="ko-KR" b="0" i="0">
              <a:solidFill>
                <a:srgbClr val="A9B7C6"/>
              </a:solidFill>
              <a:latin typeface="JetBrains Mono"/>
            </a:endParaRPr>
          </a:p>
          <a:p>
            <a:pPr lvl="2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0A99C2-48FC-4DD2-9390-22EC0F82AB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119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DE4309-3FDE-432C-AF7F-486845C34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94" y="1584836"/>
            <a:ext cx="4324813" cy="229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44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203883-F003-4B7B-8633-11A093539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생성하는 방법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3E7229-B214-4FF7-ACEA-58597C7DDC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DA1087-0B18-4624-B74A-EF20241F216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첫번째 방법</a:t>
            </a:r>
            <a:endParaRPr lang="en-US" altLang="ko-KR"/>
          </a:p>
          <a:p>
            <a:pPr lvl="1"/>
            <a:r>
              <a:rPr lang="en-US" altLang="ko-KR"/>
              <a:t>django-admin startproject [</a:t>
            </a:r>
            <a:r>
              <a:rPr lang="ko-KR" altLang="en-US"/>
              <a:t>프로젝트명</a:t>
            </a:r>
            <a:r>
              <a:rPr lang="en-US" altLang="ko-KR"/>
              <a:t>] </a:t>
            </a:r>
            <a:r>
              <a:rPr lang="ko-KR" altLang="en-US"/>
              <a:t>대신 아래 방법으로도 생성 할 수 있음 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두번째 방법</a:t>
            </a:r>
            <a:endParaRPr lang="en-US" altLang="ko-KR"/>
          </a:p>
          <a:p>
            <a:pPr lvl="1"/>
            <a:r>
              <a:rPr lang="ko-KR" altLang="en-US"/>
              <a:t>해당 디렉토리를 생성 </a:t>
            </a:r>
            <a:endParaRPr lang="en-US" altLang="ko-KR"/>
          </a:p>
          <a:p>
            <a:pPr lvl="2"/>
            <a:r>
              <a:rPr lang="en-US" altLang="ko-KR"/>
              <a:t>mkdir [</a:t>
            </a:r>
            <a:r>
              <a:rPr lang="ko-KR" altLang="en-US"/>
              <a:t>프로젝트명</a:t>
            </a:r>
            <a:r>
              <a:rPr lang="en-US" altLang="ko-KR"/>
              <a:t>] </a:t>
            </a:r>
          </a:p>
          <a:p>
            <a:pPr lvl="1"/>
            <a:r>
              <a:rPr lang="en-US" altLang="ko-KR"/>
              <a:t>[</a:t>
            </a:r>
            <a:r>
              <a:rPr lang="ko-KR" altLang="en-US"/>
              <a:t>프로젝트</a:t>
            </a:r>
            <a:r>
              <a:rPr lang="en-US" altLang="ko-KR"/>
              <a:t>] </a:t>
            </a:r>
            <a:r>
              <a:rPr lang="ko-KR" altLang="en-US"/>
              <a:t>폴더에서 프로젝트 파일 생성 </a:t>
            </a:r>
            <a:endParaRPr lang="en-US" altLang="ko-KR"/>
          </a:p>
          <a:p>
            <a:pPr lvl="2"/>
            <a:r>
              <a:rPr lang="en-US" altLang="ko-KR"/>
              <a:t>django-admin startproject config . </a:t>
            </a:r>
          </a:p>
          <a:p>
            <a:pPr lvl="2"/>
            <a:r>
              <a:rPr lang="en-US" altLang="ko-KR"/>
              <a:t>. </a:t>
            </a:r>
            <a:r>
              <a:rPr lang="ko-KR" altLang="en-US"/>
              <a:t>의 의미는 현재 디렉토리를 프로젝트 디렉토리로 만들라는 의미 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E53E1C-2BE2-462D-A6CC-AACDDAD168F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9669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62BA80-B5D6-449C-9972-88E46354A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트러블 슈팅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542B00-F375-40DD-8F67-B1D7EC7C3D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3840B9-F2BF-4E86-BA82-1DC0C716424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nginx </a:t>
            </a:r>
            <a:r>
              <a:rPr lang="ko-KR" altLang="en-US"/>
              <a:t>에러 로그 </a:t>
            </a:r>
            <a:endParaRPr lang="en-US" altLang="ko-KR"/>
          </a:p>
          <a:p>
            <a:pPr lvl="1"/>
            <a:r>
              <a:rPr lang="en-US" altLang="ko-KR"/>
              <a:t>sudo vi /var/log/nginx/error.log</a:t>
            </a:r>
          </a:p>
          <a:p>
            <a:pPr lvl="1"/>
            <a:r>
              <a:rPr lang="en-US" altLang="ko-KR"/>
              <a:t>sudo tail -f /var/log/nginx/error.log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서버에서 </a:t>
            </a:r>
            <a:r>
              <a:rPr lang="en-US" altLang="ko-KR"/>
              <a:t>Debug </a:t>
            </a:r>
            <a:r>
              <a:rPr lang="ko-KR" altLang="en-US"/>
              <a:t>가 </a:t>
            </a:r>
            <a:r>
              <a:rPr lang="en-US" altLang="ko-KR"/>
              <a:t>False</a:t>
            </a:r>
            <a:r>
              <a:rPr lang="ko-KR" altLang="en-US"/>
              <a:t>일때 </a:t>
            </a:r>
            <a:r>
              <a:rPr lang="en-US" altLang="ko-KR"/>
              <a:t>static</a:t>
            </a:r>
            <a:r>
              <a:rPr lang="ko-KR" altLang="en-US"/>
              <a:t>의 경로를 못찾을 때 </a:t>
            </a:r>
            <a:endParaRPr lang="en-US" altLang="ko-KR"/>
          </a:p>
          <a:p>
            <a:pPr lvl="1"/>
            <a:r>
              <a:rPr lang="en-US" altLang="ko-KR"/>
              <a:t>manage.py runserver --insecure</a:t>
            </a:r>
          </a:p>
          <a:p>
            <a:pPr lvl="1"/>
            <a:endParaRPr lang="en-US" altLang="ko-KR"/>
          </a:p>
          <a:p>
            <a:endParaRPr lang="en-US" altLang="ko-KR"/>
          </a:p>
          <a:p>
            <a:r>
              <a:rPr lang="en-US" altLang="ko-KR"/>
              <a:t>export DJANGO_SETTINGS_MODULE=config.settings.prod</a:t>
            </a:r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75A84C-4079-4EE5-B6AD-CDF9F925A48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530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D8B68E-C86B-48C6-9716-28A207D7C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django </a:t>
            </a:r>
            <a:r>
              <a:rPr lang="ko-KR" altLang="en-US"/>
              <a:t>실행하기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42ECD9-9E8A-42A5-9A1B-563BBB42B2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CA7472-E3CF-435A-9328-F1AF890A1D4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first_django</a:t>
            </a:r>
            <a:r>
              <a:rPr lang="ko-KR" altLang="en-US"/>
              <a:t>라는 웹을 구동해 보겠습니다</a:t>
            </a:r>
            <a:r>
              <a:rPr lang="en-US" altLang="ko-KR"/>
              <a:t>. </a:t>
            </a:r>
          </a:p>
          <a:p>
            <a:r>
              <a:rPr lang="en-US" altLang="ko-KR"/>
              <a:t>terminal</a:t>
            </a:r>
            <a:r>
              <a:rPr lang="ko-KR" altLang="en-US"/>
              <a:t>를 이용하는 방법 </a:t>
            </a:r>
            <a:endParaRPr lang="en-US" altLang="ko-KR"/>
          </a:p>
          <a:p>
            <a:pPr lvl="1"/>
            <a:r>
              <a:rPr lang="en-US" altLang="ko-KR"/>
              <a:t>first_django </a:t>
            </a:r>
            <a:r>
              <a:rPr lang="ko-KR" altLang="en-US"/>
              <a:t>폴더 밑에 </a:t>
            </a:r>
            <a:r>
              <a:rPr lang="en-US" altLang="ko-KR"/>
              <a:t>manage.py</a:t>
            </a:r>
            <a:r>
              <a:rPr lang="ko-KR" altLang="en-US"/>
              <a:t>라는 파일이 있습니다</a:t>
            </a:r>
            <a:r>
              <a:rPr lang="en-US" altLang="ko-KR"/>
              <a:t>. </a:t>
            </a:r>
            <a:r>
              <a:rPr lang="ko-KR" altLang="en-US"/>
              <a:t>해당 폴더로 이동합니다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manage.py </a:t>
            </a:r>
            <a:r>
              <a:rPr lang="ko-KR" altLang="en-US"/>
              <a:t>파일이 있는 곳에서 아래 명령어를 실행합니다</a:t>
            </a:r>
            <a:r>
              <a:rPr lang="en-US" altLang="ko-KR"/>
              <a:t>. </a:t>
            </a:r>
          </a:p>
          <a:p>
            <a:pPr lvl="2"/>
            <a:r>
              <a:rPr lang="ko-KR" altLang="en-US"/>
              <a:t>예제 </a:t>
            </a:r>
            <a:r>
              <a:rPr lang="en-US" altLang="ko-KR"/>
              <a:t>1) python manage.py runserver</a:t>
            </a:r>
          </a:p>
          <a:p>
            <a:pPr lvl="3"/>
            <a:r>
              <a:rPr lang="en-US" altLang="ko-KR"/>
              <a:t>django</a:t>
            </a:r>
            <a:r>
              <a:rPr lang="ko-KR" altLang="en-US"/>
              <a:t>를 기본 포트를 사용해서 웹 구동</a:t>
            </a:r>
            <a:endParaRPr lang="en-US" altLang="ko-KR"/>
          </a:p>
          <a:p>
            <a:pPr lvl="2"/>
            <a:r>
              <a:rPr lang="ko-KR" altLang="en-US"/>
              <a:t>예제 </a:t>
            </a:r>
            <a:r>
              <a:rPr lang="en-US" altLang="ko-KR"/>
              <a:t>2) python manage.py runserver 6000</a:t>
            </a:r>
          </a:p>
          <a:p>
            <a:pPr lvl="3"/>
            <a:r>
              <a:rPr lang="en-US" altLang="ko-KR"/>
              <a:t>django</a:t>
            </a:r>
            <a:r>
              <a:rPr lang="ko-KR" altLang="en-US"/>
              <a:t>를 실행할 때 </a:t>
            </a:r>
            <a:r>
              <a:rPr lang="en-US" altLang="ko-KR"/>
              <a:t>6000</a:t>
            </a:r>
            <a:r>
              <a:rPr lang="ko-KR" altLang="en-US"/>
              <a:t>번 포트를 사용해서 웹 구동 </a:t>
            </a:r>
            <a:endParaRPr lang="en-US" altLang="ko-KR"/>
          </a:p>
          <a:p>
            <a:r>
              <a:rPr lang="en-US" altLang="ko-KR"/>
              <a:t>pycharm</a:t>
            </a:r>
            <a:r>
              <a:rPr lang="ko-KR" altLang="en-US"/>
              <a:t>에서 </a:t>
            </a:r>
            <a:r>
              <a:rPr lang="en-US" altLang="ko-KR"/>
              <a:t>run</a:t>
            </a:r>
            <a:r>
              <a:rPr lang="ko-KR" altLang="en-US"/>
              <a:t>를 사용해 실행하는 방법 </a:t>
            </a:r>
            <a:endParaRPr lang="en-US" altLang="ko-KR"/>
          </a:p>
          <a:p>
            <a:pPr lvl="1"/>
            <a:r>
              <a:rPr lang="ko-KR" altLang="en-US"/>
              <a:t>상단 그림처럼 </a:t>
            </a:r>
            <a:r>
              <a:rPr lang="en-US" altLang="ko-KR"/>
              <a:t>Run </a:t>
            </a:r>
            <a:r>
              <a:rPr lang="ko-KR" altLang="en-US"/>
              <a:t>메뉴 실행 </a:t>
            </a:r>
            <a:endParaRPr lang="en-US" altLang="ko-KR"/>
          </a:p>
          <a:p>
            <a:pPr lvl="1"/>
            <a:r>
              <a:rPr lang="en-US" altLang="ko-KR"/>
              <a:t>Edit Configuration..</a:t>
            </a:r>
            <a:r>
              <a:rPr lang="ko-KR" altLang="en-US"/>
              <a:t>를 선택하여 아래 처럼 설정 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/>
            <a:r>
              <a:rPr lang="en-US" altLang="ko-KR"/>
              <a:t>Name</a:t>
            </a:r>
            <a:r>
              <a:rPr lang="ko-KR" altLang="en-US"/>
              <a:t>은 사용자가 정하고 싶은 이름 설정 </a:t>
            </a:r>
            <a:endParaRPr lang="en-US" altLang="ko-KR"/>
          </a:p>
          <a:p>
            <a:pPr lvl="1"/>
            <a:r>
              <a:rPr lang="en-US" altLang="ko-KR"/>
              <a:t>Run</a:t>
            </a:r>
            <a:r>
              <a:rPr lang="ko-KR" altLang="en-US"/>
              <a:t> 버튼을 클릭하여 실행 </a:t>
            </a:r>
            <a:endParaRPr lang="en-US" altLang="ko-KR"/>
          </a:p>
          <a:p>
            <a:pPr lvl="2"/>
            <a:r>
              <a:rPr lang="en-US" altLang="ko-KR"/>
              <a:t>terminal</a:t>
            </a:r>
            <a:r>
              <a:rPr lang="ko-KR" altLang="en-US"/>
              <a:t>를 사용하는 방법하고 같으나 버튼으로 편하게 사용 가능 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endParaRPr lang="en-US" altLang="ko-KR"/>
          </a:p>
          <a:p>
            <a:pPr lvl="3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FFB837-7009-49FA-B376-A0691CC540C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3E69CB-64FB-49E1-80D8-C2EE36F381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06"/>
          <a:stretch/>
        </p:blipFill>
        <p:spPr>
          <a:xfrm>
            <a:off x="5885178" y="1181100"/>
            <a:ext cx="2704220" cy="12649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1E9CDA9-D9F6-4E32-ACDF-A86ED7DFB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644" y="4463288"/>
            <a:ext cx="5654661" cy="115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886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53ACEF-9483-48D0-9CC0-C1579B0AE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App </a:t>
            </a:r>
            <a:r>
              <a:rPr lang="ko-KR" altLang="en-US"/>
              <a:t>만들기</a:t>
            </a:r>
            <a:r>
              <a:rPr lang="en-US" altLang="ko-KR"/>
              <a:t>	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9B198D-6FAE-4E61-9A66-08E41B5E4D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6D72AA-66A6-419D-8A44-4BA5402841D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MVT </a:t>
            </a:r>
            <a:r>
              <a:rPr lang="ko-KR" altLang="en-US"/>
              <a:t>모델 코딩 순서 </a:t>
            </a:r>
            <a:endParaRPr lang="en-US" altLang="ko-KR"/>
          </a:p>
          <a:p>
            <a:pPr lvl="1"/>
            <a:r>
              <a:rPr lang="en-US" altLang="ko-KR"/>
              <a:t>App </a:t>
            </a:r>
            <a:r>
              <a:rPr lang="ko-KR" altLang="en-US"/>
              <a:t>뼈대 만들기 </a:t>
            </a:r>
            <a:endParaRPr lang="en-US" altLang="ko-KR"/>
          </a:p>
          <a:p>
            <a:pPr lvl="1"/>
            <a:r>
              <a:rPr lang="ko-KR" altLang="en-US"/>
              <a:t>모델 코딩하기 </a:t>
            </a:r>
            <a:r>
              <a:rPr lang="en-US" altLang="ko-KR"/>
              <a:t>: </a:t>
            </a:r>
            <a:r>
              <a:rPr lang="ko-KR" altLang="en-US"/>
              <a:t>테이블 관련 사항을 개발</a:t>
            </a:r>
            <a:r>
              <a:rPr lang="en-US" altLang="ko-KR"/>
              <a:t>(models.py, admin.py </a:t>
            </a:r>
            <a:r>
              <a:rPr lang="ko-KR" altLang="en-US"/>
              <a:t>파일</a:t>
            </a:r>
            <a:r>
              <a:rPr lang="en-US" altLang="ko-KR"/>
              <a:t>)</a:t>
            </a:r>
          </a:p>
          <a:p>
            <a:pPr lvl="1"/>
            <a:r>
              <a:rPr lang="en-US" altLang="ko-KR"/>
              <a:t>URLconf </a:t>
            </a:r>
            <a:r>
              <a:rPr lang="ko-KR" altLang="en-US"/>
              <a:t>코딩하기 </a:t>
            </a:r>
            <a:r>
              <a:rPr lang="en-US" altLang="ko-KR"/>
              <a:t>: URL </a:t>
            </a:r>
            <a:r>
              <a:rPr lang="ko-KR" altLang="en-US"/>
              <a:t>및 뷰 매핑 관계를 정의</a:t>
            </a:r>
            <a:r>
              <a:rPr lang="en-US" altLang="ko-KR"/>
              <a:t>(urls.py </a:t>
            </a:r>
            <a:r>
              <a:rPr lang="ko-KR" altLang="en-US"/>
              <a:t>파일</a:t>
            </a:r>
            <a:r>
              <a:rPr lang="en-US" altLang="ko-KR"/>
              <a:t>)</a:t>
            </a:r>
          </a:p>
          <a:p>
            <a:pPr lvl="1"/>
            <a:r>
              <a:rPr lang="ko-KR" altLang="en-US"/>
              <a:t>템플릿 코딩하기 </a:t>
            </a:r>
            <a:r>
              <a:rPr lang="en-US" altLang="ko-KR"/>
              <a:t>: </a:t>
            </a:r>
            <a:r>
              <a:rPr lang="ko-KR" altLang="en-US"/>
              <a:t>화면 </a:t>
            </a:r>
            <a:r>
              <a:rPr lang="en-US" altLang="ko-KR"/>
              <a:t>UI </a:t>
            </a:r>
            <a:r>
              <a:rPr lang="ko-KR" altLang="en-US"/>
              <a:t>개발</a:t>
            </a:r>
            <a:r>
              <a:rPr lang="en-US" altLang="ko-KR"/>
              <a:t>(templates/ </a:t>
            </a:r>
            <a:r>
              <a:rPr lang="ko-KR" altLang="en-US"/>
              <a:t>디렉토리 하위의 *</a:t>
            </a:r>
            <a:r>
              <a:rPr lang="en-US" altLang="ko-KR"/>
              <a:t>.hmtl </a:t>
            </a:r>
            <a:r>
              <a:rPr lang="ko-KR" altLang="en-US"/>
              <a:t>파일들</a:t>
            </a:r>
            <a:r>
              <a:rPr lang="en-US" altLang="ko-KR"/>
              <a:t>)</a:t>
            </a:r>
          </a:p>
          <a:p>
            <a:pPr lvl="1"/>
            <a:r>
              <a:rPr lang="ko-KR" altLang="en-US"/>
              <a:t>뷰 코딩하기 </a:t>
            </a:r>
            <a:r>
              <a:rPr lang="en-US" altLang="ko-KR"/>
              <a:t>: </a:t>
            </a:r>
            <a:r>
              <a:rPr lang="ko-KR" altLang="en-US"/>
              <a:t>애플리케이션 로직 개발</a:t>
            </a:r>
            <a:r>
              <a:rPr lang="en-US" altLang="ko-KR"/>
              <a:t>(views.py </a:t>
            </a:r>
            <a:r>
              <a:rPr lang="ko-KR" altLang="en-US"/>
              <a:t>파일</a:t>
            </a:r>
            <a:r>
              <a:rPr lang="en-US" altLang="ko-KR"/>
              <a:t>)</a:t>
            </a:r>
          </a:p>
          <a:p>
            <a:r>
              <a:rPr lang="en-US" altLang="ko-KR"/>
              <a:t>django</a:t>
            </a:r>
            <a:r>
              <a:rPr lang="ko-KR" altLang="en-US"/>
              <a:t>에서 </a:t>
            </a:r>
            <a:r>
              <a:rPr lang="en-US" altLang="ko-KR"/>
              <a:t>app</a:t>
            </a:r>
            <a:r>
              <a:rPr lang="ko-KR" altLang="en-US"/>
              <a:t>이란</a:t>
            </a:r>
            <a:endParaRPr lang="en-US" altLang="ko-KR"/>
          </a:p>
          <a:p>
            <a:pPr lvl="1"/>
            <a:r>
              <a:rPr lang="ko-KR" altLang="en-US"/>
              <a:t>프로젝트란 개발 대상이 되는 전체 프로그램을 의미하며</a:t>
            </a:r>
            <a:r>
              <a:rPr lang="en-US" altLang="ko-KR"/>
              <a:t>, </a:t>
            </a:r>
            <a:r>
              <a:rPr lang="ko-KR" altLang="en-US"/>
              <a:t>프로젝트를 몇 개의 기능 그룹으로 나누었을 때</a:t>
            </a:r>
            <a:r>
              <a:rPr lang="en-US" altLang="ko-KR"/>
              <a:t>, </a:t>
            </a:r>
            <a:r>
              <a:rPr lang="ko-KR" altLang="en-US"/>
              <a:t>프로젝트 하위의 서브 프로그램을 애플리케이션이라고 합니다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즉 서브 프로그램인 애플리케이션을 개발하고</a:t>
            </a:r>
            <a:r>
              <a:rPr lang="en-US" altLang="ko-KR"/>
              <a:t>, </a:t>
            </a:r>
            <a:r>
              <a:rPr lang="ko-KR" altLang="en-US"/>
              <a:t>이들을 모아서 프로젝트를 개발을 완성하게 되는 것입니다</a:t>
            </a:r>
            <a:r>
              <a:rPr lang="en-US" altLang="ko-KR"/>
              <a:t>. </a:t>
            </a:r>
          </a:p>
          <a:p>
            <a:r>
              <a:rPr lang="en-US" altLang="ko-KR"/>
              <a:t>Practice App </a:t>
            </a:r>
            <a:r>
              <a:rPr lang="ko-KR" altLang="en-US"/>
              <a:t>만들기</a:t>
            </a:r>
            <a:endParaRPr lang="en-US" altLang="ko-KR"/>
          </a:p>
          <a:p>
            <a:pPr lvl="1"/>
            <a:r>
              <a:rPr lang="en-US" altLang="ko-KR"/>
              <a:t>html </a:t>
            </a:r>
            <a:r>
              <a:rPr lang="ko-KR" altLang="en-US"/>
              <a:t>및 구조를 파악할 수 있는 </a:t>
            </a:r>
            <a:r>
              <a:rPr lang="en-US" altLang="ko-KR"/>
              <a:t>app</a:t>
            </a:r>
            <a:r>
              <a:rPr lang="ko-KR" altLang="en-US"/>
              <a:t>를 만들어 봅시다</a:t>
            </a:r>
            <a:r>
              <a:rPr lang="en-US" altLang="ko-KR"/>
              <a:t>. </a:t>
            </a:r>
          </a:p>
          <a:p>
            <a:pPr lvl="1"/>
            <a:r>
              <a:rPr lang="en-US" altLang="ko-KR">
                <a:solidFill>
                  <a:srgbClr val="FF0000"/>
                </a:solidFill>
              </a:rPr>
              <a:t>python manage.py startapp practice </a:t>
            </a:r>
          </a:p>
          <a:p>
            <a:pPr lvl="1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829BC3-C627-4332-ACAF-78A026C896A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D3D67BD-700F-4975-BCE0-11C6A0523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462" y="4489793"/>
            <a:ext cx="3067478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60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40F192-ABAF-49F4-B387-41AB160C4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App </a:t>
            </a:r>
            <a:r>
              <a:rPr lang="ko-KR" altLang="en-US"/>
              <a:t>만들기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F26353-DD3F-48C4-B757-D1B94DD359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0F6915-A2BE-4F2F-8FCB-1A0D8F1578C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model.py</a:t>
            </a:r>
          </a:p>
          <a:p>
            <a:pPr lvl="1"/>
            <a:r>
              <a:rPr lang="ko-KR" altLang="en-US"/>
              <a:t>모델은 </a:t>
            </a:r>
            <a:r>
              <a:rPr lang="en-US" altLang="ko-KR"/>
              <a:t>DB </a:t>
            </a:r>
            <a:r>
              <a:rPr lang="ko-KR" altLang="en-US"/>
              <a:t>구조를 결정 </a:t>
            </a:r>
            <a:endParaRPr lang="en-US" altLang="ko-KR"/>
          </a:p>
          <a:p>
            <a:pPr lvl="1"/>
            <a:r>
              <a:rPr lang="ko-KR" altLang="en-US"/>
              <a:t>해당 파일을 통해 </a:t>
            </a:r>
            <a:r>
              <a:rPr lang="en-US" altLang="ko-KR"/>
              <a:t>DB</a:t>
            </a:r>
            <a:r>
              <a:rPr lang="ko-KR" altLang="en-US"/>
              <a:t>의 명세를 관리함 </a:t>
            </a:r>
            <a:endParaRPr lang="en-US" altLang="ko-KR"/>
          </a:p>
          <a:p>
            <a:pPr lvl="1"/>
            <a:r>
              <a:rPr lang="ko-KR" altLang="en-US"/>
              <a:t>모델은 클래스로 만드는데 클래스의 이름이 테이블 이름이 되고 클래스의 속성들이 컬럼이 된다</a:t>
            </a:r>
            <a:r>
              <a:rPr lang="en-US" altLang="ko-KR"/>
              <a:t>. </a:t>
            </a:r>
          </a:p>
          <a:p>
            <a:r>
              <a:rPr lang="en-US" altLang="ko-KR"/>
              <a:t>admin.py</a:t>
            </a:r>
          </a:p>
          <a:p>
            <a:pPr lvl="1"/>
            <a:r>
              <a:rPr lang="ko-KR" altLang="en-US"/>
              <a:t>모델을 이용해 </a:t>
            </a:r>
            <a:r>
              <a:rPr lang="en-US" altLang="ko-KR"/>
              <a:t>DB</a:t>
            </a:r>
            <a:r>
              <a:rPr lang="ko-KR" altLang="en-US"/>
              <a:t>에 테이블을 생성했다면 이를 추가</a:t>
            </a:r>
            <a:r>
              <a:rPr lang="en-US" altLang="ko-KR"/>
              <a:t>, </a:t>
            </a:r>
            <a:r>
              <a:rPr lang="ko-KR" altLang="en-US"/>
              <a:t>수정</a:t>
            </a:r>
            <a:r>
              <a:rPr lang="en-US" altLang="ko-KR"/>
              <a:t>, </a:t>
            </a:r>
            <a:r>
              <a:rPr lang="ko-KR" altLang="en-US"/>
              <a:t>삭제</a:t>
            </a:r>
            <a:r>
              <a:rPr lang="en-US" altLang="ko-KR"/>
              <a:t>, </a:t>
            </a:r>
            <a:r>
              <a:rPr lang="ko-KR" altLang="en-US"/>
              <a:t>확인이 가능해야함 </a:t>
            </a:r>
            <a:endParaRPr lang="en-US" altLang="ko-KR"/>
          </a:p>
          <a:p>
            <a:pPr lvl="1"/>
            <a:r>
              <a:rPr lang="en-US" altLang="ko-KR"/>
              <a:t>CRUD(Create-Read-Update-Delete)</a:t>
            </a:r>
            <a:r>
              <a:rPr lang="ko-KR" altLang="en-US"/>
              <a:t>라고 부름 </a:t>
            </a:r>
            <a:endParaRPr lang="en-US" altLang="ko-KR"/>
          </a:p>
          <a:p>
            <a:pPr lvl="1"/>
            <a:r>
              <a:rPr lang="ko-KR" altLang="en-US"/>
              <a:t>자신이 만든 모델을 관리자 페이지에서 확인하거나 특별한 기능을 추가하고 싶다면 </a:t>
            </a:r>
            <a:r>
              <a:rPr lang="en-US" altLang="ko-KR"/>
              <a:t>admin.py</a:t>
            </a:r>
            <a:r>
              <a:rPr lang="ko-KR" altLang="en-US"/>
              <a:t>에 등록 </a:t>
            </a:r>
            <a:endParaRPr lang="en-US" altLang="ko-KR"/>
          </a:p>
          <a:p>
            <a:r>
              <a:rPr lang="en-US" altLang="ko-KR"/>
              <a:t>views.py</a:t>
            </a:r>
          </a:p>
          <a:p>
            <a:pPr lvl="1"/>
            <a:r>
              <a:rPr lang="ko-KR" altLang="en-US"/>
              <a:t>실제 로직이 구현되는 곳 </a:t>
            </a:r>
            <a:endParaRPr lang="en-US" altLang="ko-KR"/>
          </a:p>
          <a:p>
            <a:pPr lvl="1"/>
            <a:r>
              <a:rPr lang="en-US" altLang="ko-KR"/>
              <a:t>view</a:t>
            </a:r>
            <a:r>
              <a:rPr lang="ko-KR" altLang="en-US"/>
              <a:t>를 만든다고 하는데 이 뷰는 클래스형</a:t>
            </a:r>
            <a:r>
              <a:rPr lang="en-US" altLang="ko-KR"/>
              <a:t>(class based)</a:t>
            </a:r>
            <a:r>
              <a:rPr lang="ko-KR" altLang="en-US"/>
              <a:t>뷰와 함수형</a:t>
            </a:r>
            <a:r>
              <a:rPr lang="en-US" altLang="ko-KR"/>
              <a:t>(Function Based) </a:t>
            </a:r>
            <a:r>
              <a:rPr lang="ko-KR" altLang="en-US"/>
              <a:t>뷰 두가지 존재 </a:t>
            </a:r>
            <a:endParaRPr lang="en-US" altLang="ko-KR"/>
          </a:p>
          <a:p>
            <a:pPr lvl="1"/>
            <a:r>
              <a:rPr lang="ko-KR" altLang="en-US"/>
              <a:t>대부분의 프로그래밍 작업은 뷰를 만들고 수정하는 일</a:t>
            </a:r>
            <a:endParaRPr lang="en-US" altLang="ko-KR"/>
          </a:p>
          <a:p>
            <a:r>
              <a:rPr lang="en-US" altLang="ko-KR"/>
              <a:t>urls.py</a:t>
            </a:r>
          </a:p>
          <a:p>
            <a:pPr lvl="1"/>
            <a:r>
              <a:rPr lang="ko-KR" altLang="en-US"/>
              <a:t>어떤 </a:t>
            </a:r>
            <a:r>
              <a:rPr lang="en-US" altLang="ko-KR"/>
              <a:t>url </a:t>
            </a:r>
            <a:r>
              <a:rPr lang="ko-KR" altLang="en-US"/>
              <a:t>주소를 이용해 어떤 </a:t>
            </a:r>
            <a:r>
              <a:rPr lang="en-US" altLang="ko-KR"/>
              <a:t>view</a:t>
            </a:r>
            <a:r>
              <a:rPr lang="ko-KR" altLang="en-US"/>
              <a:t>를 동작시킬지 결정 </a:t>
            </a:r>
            <a:endParaRPr lang="en-US" altLang="ko-KR"/>
          </a:p>
          <a:p>
            <a:r>
              <a:rPr lang="en-US" altLang="ko-KR"/>
              <a:t>templates</a:t>
            </a:r>
          </a:p>
          <a:p>
            <a:pPr lvl="1"/>
            <a:r>
              <a:rPr lang="en-US" altLang="ko-KR"/>
              <a:t>HTML,</a:t>
            </a:r>
            <a:r>
              <a:rPr lang="ko-KR" altLang="en-US"/>
              <a:t> 템플릿 코드가 들어있는 곳 </a:t>
            </a:r>
            <a:endParaRPr lang="en-US" altLang="ko-KR"/>
          </a:p>
          <a:p>
            <a:pPr lvl="1"/>
            <a:r>
              <a:rPr lang="ko-KR" altLang="en-US"/>
              <a:t>특정 폴더안에 템플릿 파일들을 모아두고 싶다면 파일의 위치를 </a:t>
            </a:r>
            <a:r>
              <a:rPr lang="en-US" altLang="ko-KR"/>
              <a:t>setting.py</a:t>
            </a:r>
            <a:r>
              <a:rPr lang="ko-KR" altLang="en-US"/>
              <a:t>에 설정</a:t>
            </a:r>
            <a:endParaRPr lang="en-US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979366-C2CD-4797-ABBF-24CC153DA48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876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3A147-ADEC-475C-A9D7-38CE8BD0A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practice</a:t>
            </a:r>
            <a:r>
              <a:rPr lang="ko-KR" altLang="en-US"/>
              <a:t> </a:t>
            </a:r>
            <a:r>
              <a:rPr lang="en-US" altLang="ko-KR"/>
              <a:t>app</a:t>
            </a:r>
            <a:r>
              <a:rPr lang="ko-KR" altLang="en-US"/>
              <a:t> 시작하기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BB1117-F2E5-484F-B701-DE6F48037E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F1C9AA-11AB-43E1-9FE3-BAAA87F6906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수업시간에 설정한 </a:t>
            </a:r>
            <a:r>
              <a:rPr lang="en-US" altLang="ko-KR"/>
              <a:t>mariadb</a:t>
            </a:r>
            <a:r>
              <a:rPr lang="ko-KR" altLang="en-US"/>
              <a:t>로 설정하기 </a:t>
            </a:r>
            <a:endParaRPr lang="en-US" altLang="ko-KR"/>
          </a:p>
          <a:p>
            <a:pPr lvl="1"/>
            <a:r>
              <a:rPr lang="en-US" altLang="ko-KR"/>
              <a:t>settings.py </a:t>
            </a:r>
            <a:r>
              <a:rPr lang="ko-KR" altLang="en-US"/>
              <a:t>로 이동 </a:t>
            </a:r>
            <a:endParaRPr lang="en-US" altLang="ko-KR"/>
          </a:p>
          <a:p>
            <a:pPr lvl="1"/>
            <a:r>
              <a:rPr lang="ko-KR" altLang="en-US"/>
              <a:t>기본으로 </a:t>
            </a:r>
            <a:r>
              <a:rPr lang="en-US" altLang="ko-KR"/>
              <a:t>sqlite3</a:t>
            </a:r>
            <a:r>
              <a:rPr lang="ko-KR" altLang="en-US"/>
              <a:t>를 사용하고 있지만</a:t>
            </a:r>
            <a:r>
              <a:rPr lang="en-US" altLang="ko-KR"/>
              <a:t>, </a:t>
            </a:r>
            <a:r>
              <a:rPr lang="ko-KR" altLang="en-US"/>
              <a:t>수업시간에 설정한 </a:t>
            </a:r>
            <a:r>
              <a:rPr lang="en-US" altLang="ko-KR"/>
              <a:t>Centos</a:t>
            </a:r>
            <a:r>
              <a:rPr lang="ko-KR" altLang="en-US"/>
              <a:t>의 </a:t>
            </a:r>
            <a:r>
              <a:rPr lang="en-US" altLang="ko-KR"/>
              <a:t>mariadb</a:t>
            </a:r>
            <a:r>
              <a:rPr lang="ko-KR" altLang="en-US"/>
              <a:t>로 설정합니다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mysqlclient </a:t>
            </a:r>
            <a:r>
              <a:rPr lang="ko-KR" altLang="en-US"/>
              <a:t>패키지를 설치하여 </a:t>
            </a:r>
            <a:r>
              <a:rPr lang="en-US" altLang="ko-KR"/>
              <a:t>django</a:t>
            </a:r>
            <a:r>
              <a:rPr lang="ko-KR" altLang="en-US"/>
              <a:t>와 </a:t>
            </a:r>
            <a:r>
              <a:rPr lang="en-US" altLang="ko-KR"/>
              <a:t>mariadb</a:t>
            </a:r>
            <a:r>
              <a:rPr lang="ko-KR" altLang="en-US"/>
              <a:t>를 연동합니다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pip install mysqlclient  # mysqlclient </a:t>
            </a:r>
            <a:r>
              <a:rPr lang="ko-KR" altLang="en-US"/>
              <a:t>패키지가 필요함 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아래 명령어를 실행하여 데이터베이스테 변경 사항을 반영합니다</a:t>
            </a:r>
            <a:r>
              <a:rPr lang="en-US" altLang="ko-KR"/>
              <a:t>. </a:t>
            </a:r>
          </a:p>
          <a:p>
            <a:pPr lvl="2"/>
            <a:r>
              <a:rPr lang="en-US" altLang="ko-KR"/>
              <a:t>python manage.py migrate </a:t>
            </a:r>
          </a:p>
          <a:p>
            <a:pPr lvl="2"/>
            <a:r>
              <a:rPr lang="ko-KR" altLang="en-US"/>
              <a:t>이번 예제에서는 </a:t>
            </a:r>
            <a:r>
              <a:rPr lang="en-US" altLang="ko-KR"/>
              <a:t>models</a:t>
            </a:r>
            <a:r>
              <a:rPr lang="ko-KR" altLang="en-US"/>
              <a:t>를 설정하는 것이 없기 때문에 장고가 사용하는 </a:t>
            </a: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       </a:t>
            </a:r>
            <a:r>
              <a:rPr lang="ko-KR" altLang="en-US"/>
              <a:t>내부 </a:t>
            </a:r>
            <a:r>
              <a:rPr lang="en-US" altLang="ko-KR"/>
              <a:t>db</a:t>
            </a:r>
            <a:r>
              <a:rPr lang="ko-KR" altLang="en-US"/>
              <a:t>만 설정됩니다</a:t>
            </a:r>
            <a:r>
              <a:rPr lang="en-US" altLang="ko-KR"/>
              <a:t>. 	</a:t>
            </a:r>
          </a:p>
          <a:p>
            <a:pPr lvl="1"/>
            <a:endParaRPr lang="en-US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46CDA2-E3C2-47FF-B9AF-96D923C410E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F1FEF37-E231-4A55-9E85-79F58E920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7963" y="2690336"/>
            <a:ext cx="6090407" cy="14773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DATABASES = {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'default'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{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'ENGINE'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'django.db.backends.mysql'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'NAME'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'mydjango’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DB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＇USER＇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＇root’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     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계정</a:t>
            </a: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＇PASSWORD＇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＇123’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비밀번호</a:t>
            </a: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＇HOST＇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＇192.168.174.100’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데이테베이스 주소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(IP)</a:t>
            </a: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＇PORT＇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＇3306’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포트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보통은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3306)</a:t>
            </a: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FE0DC606-D917-4051-A6A1-F2D1229E8296}"/>
              </a:ext>
            </a:extLst>
          </p:cNvPr>
          <p:cNvSpPr/>
          <p:nvPr/>
        </p:nvSpPr>
        <p:spPr>
          <a:xfrm>
            <a:off x="5847127" y="2399165"/>
            <a:ext cx="2348917" cy="914400"/>
          </a:xfrm>
          <a:prstGeom prst="wedgeRoundRectCallout">
            <a:avLst>
              <a:gd name="adj1" fmla="val -119404"/>
              <a:gd name="adj2" fmla="val 297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mydjango</a:t>
            </a:r>
            <a:r>
              <a:rPr lang="ko-KR" altLang="en-US" sz="1400"/>
              <a:t>라는 </a:t>
            </a:r>
            <a:r>
              <a:rPr lang="en-US" altLang="ko-KR" sz="1400"/>
              <a:t>databases</a:t>
            </a:r>
            <a:r>
              <a:rPr lang="ko-KR" altLang="en-US" sz="1400"/>
              <a:t>가 존재해야 합니다</a:t>
            </a:r>
            <a:r>
              <a:rPr lang="en-US" altLang="ko-KR" sz="1400"/>
              <a:t>. </a:t>
            </a:r>
            <a:endParaRPr lang="ko-KR" altLang="en-US" sz="14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838109E-05B4-486C-9D6C-87AE81DE8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699" y="4223230"/>
            <a:ext cx="2237345" cy="19239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7F6202-10EC-49B5-9724-AE686F5A8120}"/>
              </a:ext>
            </a:extLst>
          </p:cNvPr>
          <p:cNvSpPr txBox="1"/>
          <p:nvPr/>
        </p:nvSpPr>
        <p:spPr>
          <a:xfrm>
            <a:off x="321344" y="5982384"/>
            <a:ext cx="3777414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457200"/>
            <a:r>
              <a:rPr lang="en-US" altLang="ko-KR" sz="900">
                <a:latin typeface="HY헤드라인M" panose="02030600000101010101" pitchFamily="18" charset="-127"/>
                <a:ea typeface="휴먼고딕"/>
                <a:cs typeface="휴먼고딕"/>
              </a:rPr>
              <a:t>Centos</a:t>
            </a:r>
            <a:r>
              <a:rPr lang="ko-KR" altLang="en-US" sz="900">
                <a:latin typeface="HY헤드라인M" panose="02030600000101010101" pitchFamily="18" charset="-127"/>
                <a:ea typeface="휴먼고딕"/>
                <a:cs typeface="휴먼고딕"/>
              </a:rPr>
              <a:t>에서 </a:t>
            </a:r>
            <a:r>
              <a:rPr lang="en-US" altLang="ko-KR" sz="900" err="1">
                <a:latin typeface="HY헤드라인M" panose="02030600000101010101" pitchFamily="18" charset="-127"/>
                <a:ea typeface="휴먼고딕"/>
                <a:cs typeface="휴먼고딕"/>
              </a:rPr>
              <a:t>mysqlclient</a:t>
            </a:r>
            <a:r>
              <a:rPr lang="en-US" altLang="ko-KR" sz="900">
                <a:latin typeface="HY헤드라인M" panose="02030600000101010101" pitchFamily="18" charset="-127"/>
                <a:ea typeface="휴먼고딕"/>
                <a:cs typeface="휴먼고딕"/>
              </a:rPr>
              <a:t> </a:t>
            </a:r>
            <a:r>
              <a:rPr lang="ko-KR" altLang="en-US" sz="900">
                <a:latin typeface="HY헤드라인M" panose="02030600000101010101" pitchFamily="18" charset="-127"/>
                <a:ea typeface="휴먼고딕"/>
                <a:cs typeface="휴먼고딕"/>
              </a:rPr>
              <a:t>실패 시 아래 프로그램 설치 할 것 </a:t>
            </a:r>
            <a:endParaRPr lang="en-US" altLang="ko-KR" sz="900">
              <a:effectLst/>
              <a:latin typeface="HY헤드라인M" panose="02030600000101010101" pitchFamily="18" charset="-127"/>
              <a:ea typeface="휴먼고딕"/>
              <a:cs typeface="휴먼고딕"/>
            </a:endParaRPr>
          </a:p>
          <a:p>
            <a:pPr marL="628650" indent="-171450">
              <a:buFont typeface="Arial" panose="020B0604020202020204" pitchFamily="34" charset="0"/>
              <a:buChar char="•"/>
            </a:pPr>
            <a:r>
              <a:rPr lang="en-US" altLang="ko-KR" sz="900" err="1">
                <a:effectLst/>
                <a:latin typeface="HY헤드라인M" panose="02030600000101010101" pitchFamily="18" charset="-127"/>
                <a:ea typeface="휴먼고딕"/>
                <a:cs typeface="휴먼고딕"/>
              </a:rPr>
              <a:t>sudo</a:t>
            </a:r>
            <a:r>
              <a:rPr lang="en-US" altLang="ko-KR" sz="900">
                <a:effectLst/>
                <a:latin typeface="HY헤드라인M" panose="02030600000101010101" pitchFamily="18" charset="-127"/>
                <a:ea typeface="휴먼고딕"/>
                <a:cs typeface="휴먼고딕"/>
              </a:rPr>
              <a:t> yum install </a:t>
            </a:r>
            <a:r>
              <a:rPr lang="en-US" altLang="ko-KR" sz="900" err="1">
                <a:effectLst/>
                <a:latin typeface="HY헤드라인M" panose="02030600000101010101" pitchFamily="18" charset="-127"/>
                <a:ea typeface="휴먼고딕"/>
                <a:cs typeface="휴먼고딕"/>
              </a:rPr>
              <a:t>mariadb-devel</a:t>
            </a:r>
            <a:endParaRPr lang="ko-KR" altLang="ko-KR" sz="1050">
              <a:effectLst/>
              <a:latin typeface="휴먼고딕"/>
              <a:cs typeface="휴먼고딕"/>
            </a:endParaRPr>
          </a:p>
          <a:p>
            <a:pPr marL="628650" indent="-171450">
              <a:buFont typeface="Arial" panose="020B0604020202020204" pitchFamily="34" charset="0"/>
              <a:buChar char="•"/>
            </a:pPr>
            <a:r>
              <a:rPr lang="en-US" altLang="ko-KR" sz="900" err="1">
                <a:effectLst/>
                <a:latin typeface="HY헤드라인M" panose="02030600000101010101" pitchFamily="18" charset="-127"/>
                <a:ea typeface="휴먼고딕"/>
                <a:cs typeface="휴먼고딕"/>
              </a:rPr>
              <a:t>sudo</a:t>
            </a:r>
            <a:r>
              <a:rPr lang="en-US" altLang="ko-KR" sz="900">
                <a:effectLst/>
                <a:latin typeface="HY헤드라인M" panose="02030600000101010101" pitchFamily="18" charset="-127"/>
                <a:ea typeface="휴먼고딕"/>
                <a:cs typeface="휴먼고딕"/>
              </a:rPr>
              <a:t> </a:t>
            </a:r>
            <a:r>
              <a:rPr lang="en-US" altLang="ko-KR" sz="900" err="1">
                <a:effectLst/>
                <a:latin typeface="HY헤드라인M" panose="02030600000101010101" pitchFamily="18" charset="-127"/>
                <a:ea typeface="휴먼고딕"/>
                <a:cs typeface="휴먼고딕"/>
              </a:rPr>
              <a:t>dnf</a:t>
            </a:r>
            <a:r>
              <a:rPr lang="en-US" altLang="ko-KR" sz="900">
                <a:effectLst/>
                <a:latin typeface="HY헤드라인M" panose="02030600000101010101" pitchFamily="18" charset="-127"/>
                <a:ea typeface="휴먼고딕"/>
                <a:cs typeface="휴먼고딕"/>
              </a:rPr>
              <a:t> install </a:t>
            </a:r>
            <a:r>
              <a:rPr lang="en-US" altLang="ko-KR" sz="900" err="1">
                <a:effectLst/>
                <a:latin typeface="HY헤드라인M" panose="02030600000101010101" pitchFamily="18" charset="-127"/>
                <a:ea typeface="휴먼고딕"/>
                <a:cs typeface="휴먼고딕"/>
              </a:rPr>
              <a:t>python3-devel</a:t>
            </a:r>
            <a:endParaRPr lang="ko-KR" altLang="ko-KR" sz="1050">
              <a:effectLst/>
              <a:latin typeface="휴먼고딕"/>
              <a:cs typeface="휴먼고딕"/>
            </a:endParaRPr>
          </a:p>
          <a:p>
            <a:pPr marL="628650" indent="-171450">
              <a:buFont typeface="Arial" panose="020B0604020202020204" pitchFamily="34" charset="0"/>
              <a:buChar char="•"/>
            </a:pPr>
            <a:r>
              <a:rPr lang="en-US" altLang="ko-KR" sz="900" err="1">
                <a:effectLst/>
                <a:latin typeface="HY헤드라인M" panose="02030600000101010101" pitchFamily="18" charset="-127"/>
                <a:ea typeface="휴먼고딕"/>
                <a:cs typeface="휴먼고딕"/>
              </a:rPr>
              <a:t>sudo</a:t>
            </a:r>
            <a:r>
              <a:rPr lang="en-US" altLang="ko-KR" sz="900">
                <a:effectLst/>
                <a:latin typeface="HY헤드라인M" panose="02030600000101010101" pitchFamily="18" charset="-127"/>
                <a:ea typeface="휴먼고딕"/>
                <a:cs typeface="휴먼고딕"/>
              </a:rPr>
              <a:t> yum install </a:t>
            </a:r>
            <a:r>
              <a:rPr lang="en-US" altLang="ko-KR" sz="900" err="1">
                <a:effectLst/>
                <a:latin typeface="HY헤드라인M" panose="02030600000101010101" pitchFamily="18" charset="-127"/>
                <a:ea typeface="휴먼고딕"/>
                <a:cs typeface="휴먼고딕"/>
              </a:rPr>
              <a:t>gcc</a:t>
            </a:r>
            <a:endParaRPr lang="ko-KR" altLang="ko-KR" sz="1050">
              <a:effectLst/>
              <a:latin typeface="휴먼고딕"/>
              <a:cs typeface="휴먼고딕"/>
            </a:endParaRPr>
          </a:p>
        </p:txBody>
      </p:sp>
    </p:spTree>
    <p:extLst>
      <p:ext uri="{BB962C8B-B14F-4D97-AF65-F5344CB8AC3E}">
        <p14:creationId xmlns:p14="http://schemas.microsoft.com/office/powerpoint/2010/main" val="2908540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241EC-2F28-4250-AED2-EF809B15F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설정하기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6FEF74-DC4A-4AA3-B2E5-4AAA0B73EE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53764D-CBB4-4129-9BFA-DECA781E36A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settings.py</a:t>
            </a:r>
            <a:r>
              <a:rPr lang="ko-KR" altLang="en-US"/>
              <a:t>에 </a:t>
            </a:r>
            <a:r>
              <a:rPr lang="en-US" altLang="ko-KR"/>
              <a:t>practice app </a:t>
            </a:r>
            <a:r>
              <a:rPr lang="ko-KR" altLang="en-US"/>
              <a:t>추가합니다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url</a:t>
            </a:r>
            <a:r>
              <a:rPr lang="ko-KR" altLang="en-US"/>
              <a:t> 설정하기 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practice.views.py </a:t>
            </a:r>
            <a:r>
              <a:rPr lang="ko-KR" altLang="en-US"/>
              <a:t>수정하기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runserver</a:t>
            </a:r>
            <a:r>
              <a:rPr lang="ko-KR" altLang="en-US"/>
              <a:t>로 실행  </a:t>
            </a:r>
            <a:endParaRPr lang="en-US" altLang="ko-KR"/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3EBBEE-9FA3-4E33-9518-20DD54851AB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3585973-AAA4-472F-A016-20805E0A8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844" y="1591419"/>
            <a:ext cx="4311941" cy="13388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INSTALLED_APPS = [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'django.contrib.admin'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       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 관련 기본 앱</a:t>
            </a: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'django.contrib.auth'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        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인증 처리</a:t>
            </a: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'django.contrib.contenttypes'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모델 관리</a:t>
            </a: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'django.contrib.sessions'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    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세션 및 방문자 관리</a:t>
            </a: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'django.contrib.messages'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    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메시지 처리</a:t>
            </a: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'django.contrib.staticfiles'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 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정적 파일 처리</a:t>
            </a: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'practice</a:t>
            </a:r>
            <a:r>
              <a:rPr kumimoji="0" lang="en-US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.apps.PracticeConfig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                     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우리가 처음으로 만든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app</a:t>
            </a: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DC8FE3C-A9B6-4F29-9E14-8318B8283B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844" y="3422317"/>
            <a:ext cx="3867325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practice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views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urlpatterns = [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path(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'admin/'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admin.site.urls),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path(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"Hello</a:t>
            </a:r>
            <a:r>
              <a:rPr kumimoji="0" lang="en-US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views.TellHello)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06BC6367-1737-4C8A-AF57-010D80E12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844" y="5050898"/>
            <a:ext cx="4963218" cy="7848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django.http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HttpResponse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TellHello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request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html =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"&lt;h1&gt;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우리들의 첫번째 장고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 App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.  &lt;/h1&gt;"</a:t>
            </a:r>
            <a:b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HttpResponse(html)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222E93D-1E39-4C4E-9D21-AC8D8CF5B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007" y="5050898"/>
            <a:ext cx="3222908" cy="71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31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E6795D-8DBF-4B74-965C-BD1F5DA28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template</a:t>
            </a:r>
            <a:r>
              <a:rPr lang="ko-KR" altLang="en-US"/>
              <a:t> 사용하기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51C226-BEB0-4BF3-B985-BB5601EF1D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F83B62-0DC7-4E36-8E74-959C6053007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이전 장표는 </a:t>
            </a:r>
            <a:r>
              <a:rPr lang="en-US" altLang="ko-KR"/>
              <a:t>views.py </a:t>
            </a:r>
            <a:r>
              <a:rPr lang="ko-KR" altLang="en-US"/>
              <a:t>안에서 웹에 표시할 내용을 코딩했지만</a:t>
            </a:r>
            <a:r>
              <a:rPr lang="en-US" altLang="ko-KR"/>
              <a:t>, </a:t>
            </a:r>
            <a:r>
              <a:rPr lang="ko-KR" altLang="en-US"/>
              <a:t>사실 이렇게 할 경우는 거의 없습니다</a:t>
            </a:r>
            <a:r>
              <a:rPr lang="en-US" altLang="ko-KR"/>
              <a:t>. </a:t>
            </a:r>
          </a:p>
          <a:p>
            <a:r>
              <a:rPr lang="ko-KR" altLang="en-US"/>
              <a:t>수천 줄이 넘는 복잡한 애플리케이션을 이렇게 개발할 순 없습니다</a:t>
            </a:r>
            <a:r>
              <a:rPr lang="en-US" altLang="ko-KR"/>
              <a:t>. </a:t>
            </a:r>
            <a:r>
              <a:rPr lang="ko-KR" altLang="en-US"/>
              <a:t>그래서 </a:t>
            </a:r>
            <a:r>
              <a:rPr lang="en-US" altLang="ko-KR"/>
              <a:t>template</a:t>
            </a:r>
            <a:r>
              <a:rPr lang="ko-KR" altLang="en-US"/>
              <a:t> 파일로 작성하여 개발합니다</a:t>
            </a:r>
            <a:r>
              <a:rPr lang="en-US" altLang="ko-KR"/>
              <a:t>. </a:t>
            </a:r>
          </a:p>
          <a:p>
            <a:r>
              <a:rPr lang="en-US" altLang="ko-KR"/>
              <a:t>app </a:t>
            </a:r>
            <a:r>
              <a:rPr lang="ko-KR" altLang="en-US"/>
              <a:t>추가하기 </a:t>
            </a:r>
            <a:endParaRPr lang="en-US" altLang="ko-KR"/>
          </a:p>
          <a:p>
            <a:pPr lvl="1"/>
            <a:r>
              <a:rPr lang="en-US" altLang="ko-KR">
                <a:solidFill>
                  <a:srgbClr val="FF0000"/>
                </a:solidFill>
              </a:rPr>
              <a:t>python manage.py startapp html_practice</a:t>
            </a:r>
          </a:p>
          <a:p>
            <a:r>
              <a:rPr lang="en-US" altLang="ko-KR"/>
              <a:t>settings.py</a:t>
            </a:r>
            <a:r>
              <a:rPr lang="ko-KR" altLang="en-US"/>
              <a:t>에서 </a:t>
            </a:r>
            <a:r>
              <a:rPr lang="en-US" altLang="ko-KR"/>
              <a:t>app </a:t>
            </a:r>
            <a:r>
              <a:rPr lang="ko-KR" altLang="en-US"/>
              <a:t>추가하기</a:t>
            </a:r>
            <a:endParaRPr lang="en-US" altLang="ko-KR"/>
          </a:p>
          <a:p>
            <a:r>
              <a:rPr lang="en-US" altLang="ko-KR"/>
              <a:t>urls.py</a:t>
            </a:r>
            <a:r>
              <a:rPr lang="ko-KR" altLang="en-US"/>
              <a:t>에 추가하기 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html_practice</a:t>
            </a:r>
            <a:r>
              <a:rPr lang="ko-KR" altLang="en-US"/>
              <a:t>의 </a:t>
            </a:r>
            <a:r>
              <a:rPr lang="en-US" altLang="ko-KR"/>
              <a:t>views.py </a:t>
            </a:r>
            <a:r>
              <a:rPr lang="ko-KR" altLang="en-US"/>
              <a:t>추가 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templates </a:t>
            </a:r>
            <a:r>
              <a:rPr lang="ko-KR" altLang="en-US"/>
              <a:t>폴더 생성 후에 </a:t>
            </a:r>
            <a:r>
              <a:rPr lang="en-US" altLang="ko-KR"/>
              <a:t>index.html </a:t>
            </a:r>
            <a:r>
              <a:rPr lang="ko-KR" altLang="en-US"/>
              <a:t>파일 만들기</a:t>
            </a:r>
            <a:endParaRPr lang="en-US" altLang="ko-KR"/>
          </a:p>
          <a:p>
            <a:endParaRPr lang="en-US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10AFFB-9F59-4404-AF98-80EF91802B7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F61493D-A981-43C8-A426-92BF13085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1805" y="1895400"/>
            <a:ext cx="4345497" cy="175432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INSTALLED_APPS = [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'django.contrib.admin'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       </a:t>
            </a:r>
            <a:r>
              <a:rPr kumimoji="0" lang="en-US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 관련 기본 앱</a:t>
            </a: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'django.contrib.auth'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        </a:t>
            </a:r>
            <a:r>
              <a:rPr kumimoji="0" lang="en-US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인증 처리</a:t>
            </a: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'django.contrib.contenttypes'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모델 관리</a:t>
            </a: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'django.contrib.sessions'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   </a:t>
            </a:r>
            <a:r>
              <a:rPr kumimoji="0" lang="en-US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세션 및 방문자 관리</a:t>
            </a: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'django.contrib.messages'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en-US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메시지 처리</a:t>
            </a: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'django.contrib.staticfiles'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정적 파일 처리</a:t>
            </a: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'practice</a:t>
            </a:r>
            <a:r>
              <a:rPr kumimoji="0" lang="en-US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.apps.PracticeConfig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                     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우리가 처음으로 만든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app</a:t>
            </a: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"html_practice</a:t>
            </a:r>
            <a:r>
              <a:rPr kumimoji="0" lang="en-US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.apps.Html_practiceConfig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                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html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연습을 위한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app</a:t>
            </a: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6E51376-52E2-4F8D-AAF9-3BA911B91C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3122" y="3567499"/>
            <a:ext cx="3481431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practice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views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html_practice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views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html_views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urlpatterns = [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path(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'admin/'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admin.site.urls),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path(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"Hello/"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views.TellHello),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path(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"html/"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html_views.main_view)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DD8E2FDA-BEB7-4DFA-8797-2BC7C5DE98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176" y="5181733"/>
            <a:ext cx="4345497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main_view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(request):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render(request,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'index.html'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1AB8EBC-DCAD-46BD-A10B-D0EC57ED8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581" y="4269839"/>
            <a:ext cx="3096057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65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FB7EF-ED30-431E-8436-7CD62C808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render</a:t>
            </a:r>
            <a:r>
              <a:rPr lang="ko-KR" altLang="en-US"/>
              <a:t> 함수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9D22DD-3AF1-4267-9B87-ED5AA2A426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96CB0-0F5E-4719-9421-96431206CE1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6250" y="1186999"/>
            <a:ext cx="8258175" cy="5124450"/>
          </a:xfrm>
        </p:spPr>
        <p:txBody>
          <a:bodyPr/>
          <a:lstStyle/>
          <a:p>
            <a:r>
              <a:rPr lang="en-US" altLang="ko-KR"/>
              <a:t>render</a:t>
            </a:r>
            <a:r>
              <a:rPr lang="ko-KR" altLang="en-US"/>
              <a:t>함수의 예</a:t>
            </a:r>
            <a:endParaRPr lang="en-US" altLang="ko-KR"/>
          </a:p>
          <a:p>
            <a:pPr lvl="1"/>
            <a:r>
              <a:rPr lang="ko-KR" altLang="en-US"/>
              <a:t>아래는 다른 예제에서 </a:t>
            </a:r>
            <a:r>
              <a:rPr lang="en-US" altLang="ko-KR"/>
              <a:t>render</a:t>
            </a:r>
            <a:r>
              <a:rPr lang="ko-KR" altLang="en-US"/>
              <a:t>함수가 사용되는 코드를 예시로 가져왔다 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lvl="1"/>
            <a:r>
              <a:rPr lang="en-US" altLang="ko-KR"/>
              <a:t>context</a:t>
            </a:r>
            <a:r>
              <a:rPr lang="ko-KR" altLang="en-US"/>
              <a:t>에 있는 </a:t>
            </a:r>
            <a:r>
              <a:rPr lang="en-US" altLang="ko-KR"/>
              <a:t>Question </a:t>
            </a:r>
            <a:r>
              <a:rPr lang="ko-KR" altLang="en-US"/>
              <a:t>모델 데이터 </a:t>
            </a:r>
            <a:r>
              <a:rPr lang="en-US" altLang="ko-KR"/>
              <a:t>question_list</a:t>
            </a:r>
            <a:r>
              <a:rPr lang="ko-KR" altLang="en-US"/>
              <a:t>를 </a:t>
            </a:r>
            <a:r>
              <a:rPr lang="en-US" altLang="ko-KR"/>
              <a:t>pybo/question_list.html </a:t>
            </a:r>
            <a:r>
              <a:rPr lang="ko-KR" altLang="en-US"/>
              <a:t>파일에 적용하여 </a:t>
            </a:r>
            <a:r>
              <a:rPr lang="en-US" altLang="ko-KR"/>
              <a:t>HTML </a:t>
            </a:r>
            <a:r>
              <a:rPr lang="ko-KR" altLang="en-US"/>
              <a:t>코드로 변환 </a:t>
            </a:r>
            <a:endParaRPr lang="en-US" altLang="ko-KR"/>
          </a:p>
          <a:p>
            <a:pPr lvl="1"/>
            <a:r>
              <a:rPr lang="en-US" altLang="ko-KR"/>
              <a:t>render</a:t>
            </a:r>
            <a:r>
              <a:rPr lang="ko-KR" altLang="en-US"/>
              <a:t> 함수의 매개변수로 </a:t>
            </a:r>
            <a:r>
              <a:rPr lang="en-US" altLang="ko-KR"/>
              <a:t>index </a:t>
            </a:r>
            <a:r>
              <a:rPr lang="ko-KR" altLang="en-US"/>
              <a:t>사용자 함수 안에서 정의된 데이터형을 전달할 수 있음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5782B2-A009-4F7B-B9BD-B115402AECB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61A6385-67D7-4CDE-8244-FD2CF8183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429" y="1789971"/>
            <a:ext cx="5036418" cy="263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709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B9E703-CB33-4D56-A5D1-CB445EB25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django</a:t>
            </a:r>
            <a:r>
              <a:rPr lang="ko-KR" altLang="en-US"/>
              <a:t>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F5E563-E296-470A-8771-E829ECB344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1B3BD0-50EA-4499-8D37-15B19C90B3A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6250" y="1181099"/>
            <a:ext cx="8258175" cy="5308243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/>
              <a:t>장고</a:t>
            </a:r>
            <a:r>
              <a:rPr lang="en-US" altLang="ko-KR" sz="1200"/>
              <a:t>(Django)</a:t>
            </a:r>
            <a:r>
              <a:rPr lang="ko-KR" altLang="en-US" sz="1200"/>
              <a:t>는 웹 프로그램을 개발하는 데 사용하는 파이썬 웹 </a:t>
            </a:r>
            <a:r>
              <a:rPr lang="ko-KR" altLang="en-US" sz="1200" err="1"/>
              <a:t>프레임워크입니다</a:t>
            </a:r>
            <a:r>
              <a:rPr lang="en-US" altLang="ko-KR" sz="1200"/>
              <a:t>. </a:t>
            </a:r>
          </a:p>
          <a:p>
            <a:pPr marL="500063" lvl="1" indent="-171450">
              <a:buFont typeface="Arial" panose="020B0604020202020204" pitchFamily="34" charset="0"/>
              <a:buChar char="•"/>
            </a:pPr>
            <a:r>
              <a:rPr lang="ko-KR" altLang="en-US" sz="975"/>
              <a:t>프레임워크 </a:t>
            </a:r>
            <a:r>
              <a:rPr lang="en-US" altLang="ko-KR" sz="975"/>
              <a:t>: </a:t>
            </a:r>
            <a:r>
              <a:rPr lang="ko-KR" altLang="en-US" sz="975"/>
              <a:t>어떠한 목적을 달성하기 위해 복잡하게 얽혀 있는 문제를 해결하기 위한 구조</a:t>
            </a:r>
            <a:r>
              <a:rPr lang="en-US" altLang="ko-KR" sz="975"/>
              <a:t>, </a:t>
            </a:r>
            <a:r>
              <a:rPr lang="ko-KR" altLang="en-US" sz="975"/>
              <a:t>소프트웨어 개발에 있어 하나의 뼈대 역할을 함 </a:t>
            </a:r>
            <a:endParaRPr lang="en-US" altLang="ko-KR" sz="975"/>
          </a:p>
          <a:p>
            <a:pPr marL="171450" indent="-171450"/>
            <a:r>
              <a:rPr lang="ko-KR" altLang="en-US" sz="1200"/>
              <a:t>제공하는 기능이 풍부하고</a:t>
            </a:r>
            <a:r>
              <a:rPr lang="en-US" altLang="ko-KR" sz="1200"/>
              <a:t>, </a:t>
            </a:r>
            <a:r>
              <a:rPr lang="ko-KR" altLang="en-US" sz="1200"/>
              <a:t>쉽고 빠르게 웹 개발이 가능하며 사용자도 가장 많이 존재합니다</a:t>
            </a:r>
            <a:r>
              <a:rPr lang="en-US" altLang="ko-KR" sz="1200"/>
              <a:t>. </a:t>
            </a:r>
          </a:p>
          <a:p>
            <a:pPr marL="171450" indent="-171450"/>
            <a:r>
              <a:rPr lang="ko-KR" altLang="en-US" sz="1200"/>
              <a:t>장고는 </a:t>
            </a:r>
            <a:r>
              <a:rPr lang="en-US" altLang="ko-KR" sz="1200"/>
              <a:t>2003</a:t>
            </a:r>
            <a:r>
              <a:rPr lang="ko-KR" altLang="en-US" sz="1200"/>
              <a:t>년 로렌스 저널</a:t>
            </a:r>
            <a:r>
              <a:rPr lang="en-US" altLang="ko-KR" sz="1200"/>
              <a:t>-</a:t>
            </a:r>
            <a:r>
              <a:rPr lang="ko-KR" altLang="en-US" sz="1200"/>
              <a:t>월드 신문을 만들던 웹 개발팀의 내부 프로젝트로 시작됐으며</a:t>
            </a:r>
            <a:r>
              <a:rPr lang="en-US" altLang="ko-KR" sz="1200"/>
              <a:t>, 2005</a:t>
            </a:r>
            <a:r>
              <a:rPr lang="ko-KR" altLang="en-US" sz="1200"/>
              <a:t>년 오픈소스 프로젝트로 공개</a:t>
            </a:r>
            <a:endParaRPr lang="en-US" altLang="ko-KR" sz="1200"/>
          </a:p>
          <a:p>
            <a:pPr marL="500063" lvl="1" indent="-171450"/>
            <a:r>
              <a:rPr lang="ko-KR" altLang="en-US" sz="975"/>
              <a:t>신문사에서 장고를 만든 이유는 보다 빠르게 신문 기사를 업데이트할 목적으로 만들었다고 합니다</a:t>
            </a:r>
            <a:r>
              <a:rPr lang="en-US" altLang="ko-KR" sz="975"/>
              <a:t>. </a:t>
            </a:r>
          </a:p>
          <a:p>
            <a:pPr marL="171450" indent="-171450"/>
            <a:r>
              <a:rPr lang="ko-KR" altLang="en-US" sz="1200"/>
              <a:t>특징</a:t>
            </a:r>
            <a:endParaRPr lang="en-US" altLang="ko-KR" sz="1200"/>
          </a:p>
          <a:p>
            <a:pPr marL="500063" lvl="1" indent="-171450"/>
            <a:r>
              <a:rPr lang="en-US" altLang="ko-KR" sz="975" err="1"/>
              <a:t>MVC</a:t>
            </a:r>
            <a:r>
              <a:rPr lang="en-US" altLang="ko-KR" sz="975"/>
              <a:t> </a:t>
            </a:r>
            <a:r>
              <a:rPr lang="ko-KR" altLang="en-US" sz="975"/>
              <a:t>패턴 기반 </a:t>
            </a:r>
            <a:r>
              <a:rPr lang="en-US" altLang="ko-KR" sz="975" err="1"/>
              <a:t>MVT</a:t>
            </a:r>
            <a:r>
              <a:rPr lang="en-US" altLang="ko-KR" sz="975"/>
              <a:t>,</a:t>
            </a:r>
          </a:p>
          <a:p>
            <a:pPr marL="1085850" lvl="2" indent="-171450"/>
            <a:r>
              <a:rPr lang="ko-KR" altLang="en-US" sz="900"/>
              <a:t>화면에 해당하는  데이터의 </a:t>
            </a:r>
            <a:r>
              <a:rPr lang="en-US" altLang="ko-KR" sz="900"/>
              <a:t>DB</a:t>
            </a:r>
            <a:r>
              <a:rPr lang="ko-KR" altLang="en-US" sz="900"/>
              <a:t>을 액세스할 수 있는 </a:t>
            </a:r>
            <a:r>
              <a:rPr lang="en-US" altLang="ko-KR" sz="900"/>
              <a:t>Model </a:t>
            </a:r>
          </a:p>
          <a:p>
            <a:pPr marL="1085850" lvl="2" indent="-171450"/>
            <a:r>
              <a:rPr lang="ko-KR" altLang="en-US" sz="900"/>
              <a:t>데이터를 가져오고 변형을 할 수 있는 </a:t>
            </a:r>
            <a:r>
              <a:rPr lang="en-US" altLang="ko-KR" sz="900"/>
              <a:t>View </a:t>
            </a:r>
          </a:p>
          <a:p>
            <a:pPr marL="1085850" lvl="2" indent="-171450"/>
            <a:r>
              <a:rPr lang="ko-KR" altLang="en-US" sz="900"/>
              <a:t>화면을 담당하는 </a:t>
            </a:r>
            <a:r>
              <a:rPr lang="en-US" altLang="ko-KR" sz="900"/>
              <a:t>Template </a:t>
            </a:r>
          </a:p>
          <a:p>
            <a:pPr marL="500063" lvl="1" indent="-171450"/>
            <a:r>
              <a:rPr lang="ko-KR" altLang="en-US" sz="1050"/>
              <a:t>객체 관계 매핑</a:t>
            </a:r>
            <a:endParaRPr lang="en-US" altLang="ko-KR" sz="1050"/>
          </a:p>
          <a:p>
            <a:pPr marL="1085850" lvl="2" indent="-171450"/>
            <a:r>
              <a:rPr lang="ko-KR" altLang="en-US" sz="975"/>
              <a:t>객체 관계 매핑</a:t>
            </a:r>
            <a:r>
              <a:rPr lang="en-US" altLang="ko-KR" sz="975"/>
              <a:t>(Object-Relational Mapping)</a:t>
            </a:r>
            <a:r>
              <a:rPr lang="ko-KR" altLang="en-US" sz="975"/>
              <a:t>을 지원 </a:t>
            </a:r>
            <a:endParaRPr lang="en-US" altLang="ko-KR" sz="975"/>
          </a:p>
          <a:p>
            <a:pPr marL="1085850" lvl="2" indent="-171450"/>
            <a:r>
              <a:rPr lang="en-US" altLang="ko-KR" sz="975" err="1"/>
              <a:t>ORM</a:t>
            </a:r>
            <a:r>
              <a:rPr lang="en-US" altLang="ko-KR" sz="975"/>
              <a:t> </a:t>
            </a:r>
            <a:r>
              <a:rPr lang="ko-KR" altLang="en-US" sz="975"/>
              <a:t>기능을 사용하여 다양한 데이터베이스 시스템에 </a:t>
            </a:r>
            <a:r>
              <a:rPr lang="en-US" altLang="ko-KR" sz="975"/>
              <a:t>SQL </a:t>
            </a:r>
            <a:r>
              <a:rPr lang="ko-KR" altLang="en-US" sz="975"/>
              <a:t>문장을 사용하지 않고도 테이블을 조작할 수 있습니다</a:t>
            </a:r>
            <a:r>
              <a:rPr lang="en-US" altLang="ko-KR" sz="975"/>
              <a:t>. </a:t>
            </a:r>
          </a:p>
          <a:p>
            <a:pPr marL="500063" lvl="1" indent="-171450"/>
            <a:r>
              <a:rPr lang="ko-KR" altLang="en-US" sz="975"/>
              <a:t>자동으로 구성되는 관리자 화면 </a:t>
            </a:r>
            <a:endParaRPr lang="en-US" altLang="ko-KR" sz="975"/>
          </a:p>
          <a:p>
            <a:pPr marL="1085850" lvl="2" indent="-171450"/>
            <a:r>
              <a:rPr lang="ko-KR" altLang="en-US" sz="900"/>
              <a:t>웹 서버의 콘텐츠</a:t>
            </a:r>
            <a:r>
              <a:rPr lang="en-US" altLang="ko-KR" sz="900"/>
              <a:t>, </a:t>
            </a:r>
            <a:r>
              <a:rPr lang="ko-KR" altLang="en-US" sz="900"/>
              <a:t>즉 데이터베이스에 대한 관리 기능을 위하여 프로젝트를 시작하는 시점에 기본 기능으로 관리자 화면을 제공 </a:t>
            </a:r>
            <a:endParaRPr lang="en-US" altLang="ko-KR" sz="900"/>
          </a:p>
          <a:p>
            <a:pPr marL="500063" lvl="1" indent="-171450"/>
            <a:r>
              <a:rPr lang="ko-KR" altLang="en-US" sz="975"/>
              <a:t>우아한 </a:t>
            </a:r>
            <a:r>
              <a:rPr lang="en-US" altLang="ko-KR" sz="975"/>
              <a:t>URL </a:t>
            </a:r>
            <a:r>
              <a:rPr lang="ko-KR" altLang="en-US" sz="975"/>
              <a:t>설계</a:t>
            </a:r>
            <a:endParaRPr lang="en-US" altLang="ko-KR" sz="975"/>
          </a:p>
          <a:p>
            <a:pPr marL="1085850" lvl="2" indent="-171450"/>
            <a:r>
              <a:rPr lang="ko-KR" altLang="en-US" sz="900"/>
              <a:t>정규식을 사용하여 복잡한 </a:t>
            </a:r>
            <a:r>
              <a:rPr lang="en-US" altLang="ko-KR" sz="900"/>
              <a:t>URL</a:t>
            </a:r>
            <a:r>
              <a:rPr lang="ko-KR" altLang="en-US" sz="900"/>
              <a:t>도 표현할 수 있습니다</a:t>
            </a:r>
            <a:r>
              <a:rPr lang="en-US" altLang="ko-KR" sz="900"/>
              <a:t>. </a:t>
            </a:r>
          </a:p>
          <a:p>
            <a:pPr marL="500063" lvl="1" indent="-171450"/>
            <a:r>
              <a:rPr lang="ko-KR" altLang="en-US" sz="975"/>
              <a:t>자체 템플릿 시스템 </a:t>
            </a:r>
            <a:endParaRPr lang="en-US" altLang="ko-KR" sz="975"/>
          </a:p>
          <a:p>
            <a:pPr marL="1085850" lvl="2" indent="-171450"/>
            <a:r>
              <a:rPr lang="ko-KR" altLang="en-US" sz="900"/>
              <a:t>디자인과 로직에 대한 코딩을 분리하여 독립적으로 개발 진행이 가능</a:t>
            </a:r>
            <a:endParaRPr lang="en-US" altLang="ko-KR" sz="900"/>
          </a:p>
          <a:p>
            <a:pPr marL="171450" indent="-171450"/>
            <a:endParaRPr lang="en-US" altLang="ko-KR" sz="1200"/>
          </a:p>
          <a:p>
            <a:pPr marL="171450" indent="-171450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9817B0-A438-40E5-89AF-872821810A7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FDAE5-8B34-42C2-88A6-7357C2D4E7D5}"/>
              </a:ext>
            </a:extLst>
          </p:cNvPr>
          <p:cNvSpPr txBox="1"/>
          <p:nvPr/>
        </p:nvSpPr>
        <p:spPr>
          <a:xfrm>
            <a:off x="6576748" y="6099439"/>
            <a:ext cx="256725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highlight>
                  <a:srgbClr val="FFFF00"/>
                </a:highlight>
              </a:rPr>
              <a:t>참고</a:t>
            </a:r>
            <a:r>
              <a:rPr lang="en-US" altLang="ko-KR" sz="1050">
                <a:highlight>
                  <a:srgbClr val="FFFF00"/>
                </a:highlight>
              </a:rPr>
              <a:t>: </a:t>
            </a:r>
            <a:r>
              <a:rPr lang="ko-KR" altLang="en-US" sz="1050">
                <a:highlight>
                  <a:srgbClr val="FFFF00"/>
                </a:highlight>
              </a:rPr>
              <a:t>개발자 </a:t>
            </a:r>
            <a:r>
              <a:rPr lang="ko-KR" altLang="en-US" sz="1050" err="1">
                <a:highlight>
                  <a:srgbClr val="FFFF00"/>
                </a:highlight>
              </a:rPr>
              <a:t>홀로바티가</a:t>
            </a:r>
            <a:r>
              <a:rPr lang="ko-KR" altLang="en-US" sz="1050">
                <a:highlight>
                  <a:srgbClr val="FFFF00"/>
                </a:highlight>
              </a:rPr>
              <a:t> 좋아하던 집시 재즈 기타리스트인 장고 </a:t>
            </a:r>
            <a:r>
              <a:rPr lang="ko-KR" altLang="en-US" sz="1050" err="1">
                <a:highlight>
                  <a:srgbClr val="FFFF00"/>
                </a:highlight>
              </a:rPr>
              <a:t>라인하르트에서</a:t>
            </a:r>
            <a:r>
              <a:rPr lang="ko-KR" altLang="en-US" sz="1050">
                <a:highlight>
                  <a:srgbClr val="FFFF00"/>
                </a:highlight>
              </a:rPr>
              <a:t> 따온 것입니다</a:t>
            </a:r>
            <a:r>
              <a:rPr lang="en-US" altLang="ko-KR" sz="1050">
                <a:highlight>
                  <a:srgbClr val="FFFF00"/>
                </a:highlight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91965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D76A23-5282-472C-8717-2AD47B685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html </a:t>
            </a:r>
            <a:r>
              <a:rPr lang="ko-KR" altLang="en-US"/>
              <a:t>태그 정리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CB27B4-0300-481D-820E-B2251464DD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539F25-DA5F-428F-96D8-1BB7407B0BD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html </a:t>
            </a:r>
            <a:r>
              <a:rPr lang="ko-KR" altLang="en-US"/>
              <a:t>태그를 정리해 봅시다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BB99E7-ED72-4903-BC3C-C01693C05DD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20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639C217-D5E0-41C6-97FF-A3A7323B3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208227"/>
              </p:ext>
            </p:extLst>
          </p:nvPr>
        </p:nvGraphicFramePr>
        <p:xfrm>
          <a:off x="820723" y="1602699"/>
          <a:ext cx="7696200" cy="428125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968154428"/>
                    </a:ext>
                  </a:extLst>
                </a:gridCol>
                <a:gridCol w="6248400">
                  <a:extLst>
                    <a:ext uri="{9D8B030D-6E8A-4147-A177-3AD203B41FA5}">
                      <a16:colId xmlns:a16="http://schemas.microsoft.com/office/drawing/2014/main" val="1750321813"/>
                    </a:ext>
                  </a:extLst>
                </a:gridCol>
              </a:tblGrid>
              <a:tr h="6068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태그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4338317"/>
                  </a:ext>
                </a:extLst>
              </a:tr>
              <a:tr h="6260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&lt;a&gt;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하이퍼링크를 추가</a:t>
                      </a:r>
                      <a:r>
                        <a:rPr lang="en-US" altLang="ko-KR" sz="1200"/>
                        <a:t>. </a:t>
                      </a:r>
                    </a:p>
                    <a:p>
                      <a:pPr algn="l" latinLnBrk="1"/>
                      <a:r>
                        <a:rPr lang="en-US" altLang="ko-KR" sz="1200" err="1"/>
                        <a:t>href</a:t>
                      </a:r>
                      <a:r>
                        <a:rPr lang="en-US" altLang="ko-KR" sz="1200" baseline="0"/>
                        <a:t> </a:t>
                      </a:r>
                      <a:r>
                        <a:rPr lang="ko-KR" altLang="en-US" sz="1200" baseline="0"/>
                        <a:t>속성을 사용하여 링크할 </a:t>
                      </a:r>
                      <a:r>
                        <a:rPr lang="en-US" altLang="ko-KR" sz="1200" baseline="0" err="1"/>
                        <a:t>url</a:t>
                      </a:r>
                      <a:r>
                        <a:rPr lang="ko-KR" altLang="en-US" sz="1200" baseline="0"/>
                        <a:t>을 지정</a:t>
                      </a:r>
                      <a:r>
                        <a:rPr lang="en-US" altLang="ko-KR" sz="1200" baseline="0"/>
                        <a:t>.</a:t>
                      </a:r>
                    </a:p>
                    <a:p>
                      <a:pPr algn="l" latinLnBrk="1"/>
                      <a:r>
                        <a:rPr lang="ko-KR" altLang="en-US" sz="1200" baseline="0"/>
                        <a:t>메일 주소나 페이지 안의 다른 부분도 링크 가능 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9014023"/>
                  </a:ext>
                </a:extLst>
              </a:tr>
              <a:tr h="606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&lt;h1&gt;~</a:t>
                      </a:r>
                    </a:p>
                    <a:p>
                      <a:pPr algn="ctr" latinLnBrk="1"/>
                      <a:r>
                        <a:rPr lang="en-US" altLang="ko-KR" sz="1400"/>
                        <a:t>&lt;h6&gt;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문장의 제목을 생성</a:t>
                      </a:r>
                      <a:r>
                        <a:rPr lang="en-US" altLang="ko-KR" sz="1200"/>
                        <a:t>.</a:t>
                      </a:r>
                    </a:p>
                    <a:p>
                      <a:pPr algn="l" latinLnBrk="1"/>
                      <a:r>
                        <a:rPr lang="ko-KR" altLang="en-US" sz="1200"/>
                        <a:t>숫자가 낮을수록 상위 레벨을 의미</a:t>
                      </a:r>
                      <a:r>
                        <a:rPr lang="en-US" altLang="ko-KR" sz="1200"/>
                        <a:t>.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593343"/>
                  </a:ext>
                </a:extLst>
              </a:tr>
              <a:tr h="606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&lt;p&gt;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단락을 나타낸다</a:t>
                      </a:r>
                      <a:r>
                        <a:rPr lang="en-US" altLang="ko-KR" sz="1200"/>
                        <a:t>. </a:t>
                      </a:r>
                      <a:r>
                        <a:rPr lang="ko-KR" altLang="en-US" sz="1200"/>
                        <a:t>달리 표시할 요소가 없는 경우에 사용하기를 권장</a:t>
                      </a:r>
                      <a:r>
                        <a:rPr lang="en-US" altLang="ko-KR" sz="1200"/>
                        <a:t>.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6094553"/>
                  </a:ext>
                </a:extLst>
              </a:tr>
              <a:tr h="606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&lt;</a:t>
                      </a:r>
                      <a:r>
                        <a:rPr lang="en-US" altLang="ko-KR" sz="1400" err="1"/>
                        <a:t>br</a:t>
                      </a:r>
                      <a:r>
                        <a:rPr lang="en-US" altLang="ko-KR" sz="1400"/>
                        <a:t>&gt;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err="1"/>
                        <a:t>줄바꿈을</a:t>
                      </a:r>
                      <a:r>
                        <a:rPr lang="ko-KR" altLang="en-US" sz="1200"/>
                        <a:t> 나타낸다</a:t>
                      </a:r>
                      <a:r>
                        <a:rPr lang="en-US" altLang="ko-KR" sz="1200"/>
                        <a:t>. </a:t>
                      </a:r>
                      <a:r>
                        <a:rPr lang="ko-KR" altLang="en-US" sz="1200"/>
                        <a:t>줄을 바꿀 문자의  끝에 </a:t>
                      </a:r>
                      <a:r>
                        <a:rPr lang="en-US" altLang="ko-KR" sz="1200"/>
                        <a:t>&lt;</a:t>
                      </a:r>
                      <a:r>
                        <a:rPr lang="en-US" altLang="ko-KR" sz="1200" err="1"/>
                        <a:t>br</a:t>
                      </a:r>
                      <a:r>
                        <a:rPr lang="en-US" altLang="ko-KR" sz="1200"/>
                        <a:t>&gt;</a:t>
                      </a:r>
                      <a:r>
                        <a:rPr lang="ko-KR" altLang="en-US" sz="1200"/>
                        <a:t>를 붙인다</a:t>
                      </a:r>
                      <a:r>
                        <a:rPr lang="en-US" altLang="ko-KR" sz="1200"/>
                        <a:t>. </a:t>
                      </a:r>
                      <a:r>
                        <a:rPr lang="ko-KR" altLang="en-US" sz="1200"/>
                        <a:t>이 태그는 </a:t>
                      </a:r>
                      <a:r>
                        <a:rPr lang="en-US" altLang="ko-KR" sz="1200"/>
                        <a:t>&lt;/</a:t>
                      </a:r>
                      <a:r>
                        <a:rPr lang="en-US" altLang="ko-KR" sz="1200" err="1"/>
                        <a:t>br</a:t>
                      </a:r>
                      <a:r>
                        <a:rPr lang="en-US" altLang="ko-KR" sz="1200"/>
                        <a:t>&gt;</a:t>
                      </a:r>
                      <a:r>
                        <a:rPr lang="ko-KR" altLang="en-US" sz="1200"/>
                        <a:t>은 </a:t>
                      </a:r>
                      <a:r>
                        <a:rPr lang="ko-KR" altLang="en-US" sz="1200" err="1"/>
                        <a:t>필요없다</a:t>
                      </a:r>
                      <a:r>
                        <a:rPr lang="en-US" altLang="ko-KR" sz="1200"/>
                        <a:t>.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8856909"/>
                  </a:ext>
                </a:extLst>
              </a:tr>
              <a:tr h="606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&lt;</a:t>
                      </a:r>
                      <a:r>
                        <a:rPr lang="en-US" altLang="ko-KR" sz="1400" err="1"/>
                        <a:t>ul</a:t>
                      </a:r>
                      <a:r>
                        <a:rPr lang="en-US" altLang="ko-KR" sz="1400"/>
                        <a:t>&gt;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번호가 없는 항목 쓰기의 범위를 나타낸다</a:t>
                      </a:r>
                      <a:r>
                        <a:rPr lang="en-US" altLang="ko-KR" sz="1200"/>
                        <a:t>. </a:t>
                      </a:r>
                    </a:p>
                    <a:p>
                      <a:pPr algn="l" latinLnBrk="1"/>
                      <a:r>
                        <a:rPr lang="ko-KR" altLang="en-US" sz="1200"/>
                        <a:t>항목은 </a:t>
                      </a:r>
                      <a:r>
                        <a:rPr lang="en-US" altLang="ko-KR" sz="1200"/>
                        <a:t>&lt;li&gt;</a:t>
                      </a:r>
                      <a:r>
                        <a:rPr lang="ko-KR" altLang="en-US" sz="1200"/>
                        <a:t>로 지정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6905603"/>
                  </a:ext>
                </a:extLst>
              </a:tr>
              <a:tr h="606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&lt;</a:t>
                      </a:r>
                      <a:r>
                        <a:rPr lang="en-US" altLang="ko-KR" sz="1400" err="1"/>
                        <a:t>ol</a:t>
                      </a:r>
                      <a:r>
                        <a:rPr lang="en-US" altLang="ko-KR" sz="1400"/>
                        <a:t>&gt;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번호가 붙은 항목 쓰기의 범위를 나타낸다</a:t>
                      </a:r>
                      <a:r>
                        <a:rPr lang="en-US" altLang="ko-KR" sz="1200"/>
                        <a:t>. </a:t>
                      </a:r>
                    </a:p>
                    <a:p>
                      <a:pPr algn="l" latinLnBrk="1"/>
                      <a:r>
                        <a:rPr lang="ko-KR" altLang="en-US" sz="1200"/>
                        <a:t>항목은 </a:t>
                      </a:r>
                      <a:r>
                        <a:rPr lang="en-US" altLang="ko-KR" sz="1200"/>
                        <a:t>&lt;li&gt;</a:t>
                      </a:r>
                      <a:r>
                        <a:rPr lang="ko-KR" altLang="en-US" sz="1200"/>
                        <a:t>으로 지정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8165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6714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523FC9-A2AC-4A24-8492-A1BC552FB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html</a:t>
            </a:r>
            <a:r>
              <a:rPr lang="ko-KR" altLang="en-US"/>
              <a:t> 태그 정리 </a:t>
            </a: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88C461-5240-4FF1-B1D4-87D98CE4B6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DCA971-217B-449E-B6AF-555028AF76C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여러 개의 문장을 하나의 단위로 묶는 태그 소개</a:t>
            </a:r>
            <a:endParaRPr lang="en-US" altLang="ko-KR"/>
          </a:p>
          <a:p>
            <a:r>
              <a:rPr lang="ko-KR" altLang="en-US"/>
              <a:t>콘텐츠를 묶어서 그 뒤에 작성하는 </a:t>
            </a:r>
            <a:r>
              <a:rPr lang="en-US" altLang="ko-KR"/>
              <a:t>CSS(Sascading Style Sheets)</a:t>
            </a:r>
            <a:r>
              <a:rPr lang="ko-KR" altLang="en-US"/>
              <a:t>를 적용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r>
              <a:rPr lang="en-US" altLang="ko-KR"/>
              <a:t>Tabel </a:t>
            </a:r>
            <a:r>
              <a:rPr lang="ko-KR" altLang="en-US"/>
              <a:t>태그 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0F4DF4-1937-4981-9E80-78343E3E914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21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9823F70-60DB-46E3-A984-0D01CFE4DD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57070"/>
              </p:ext>
            </p:extLst>
          </p:nvPr>
        </p:nvGraphicFramePr>
        <p:xfrm>
          <a:off x="757237" y="1993405"/>
          <a:ext cx="7696200" cy="135266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373658994"/>
                    </a:ext>
                  </a:extLst>
                </a:gridCol>
                <a:gridCol w="6248400">
                  <a:extLst>
                    <a:ext uri="{9D8B030D-6E8A-4147-A177-3AD203B41FA5}">
                      <a16:colId xmlns:a16="http://schemas.microsoft.com/office/drawing/2014/main" val="3653697557"/>
                    </a:ext>
                  </a:extLst>
                </a:gridCol>
              </a:tblGrid>
              <a:tr h="438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태그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3738137"/>
                  </a:ext>
                </a:extLst>
              </a:tr>
              <a:tr h="452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&lt;div&gt;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콘텐츠의 단위를 나타낸다</a:t>
                      </a:r>
                      <a:r>
                        <a:rPr lang="en-US" altLang="ko-KR" sz="1200"/>
                        <a:t>. </a:t>
                      </a:r>
                      <a:r>
                        <a:rPr lang="ko-KR" altLang="en-US" sz="1200"/>
                        <a:t>요소의 전후에는 </a:t>
                      </a:r>
                      <a:r>
                        <a:rPr lang="ko-KR" altLang="en-US" sz="1200" err="1"/>
                        <a:t>줄바꿈이</a:t>
                      </a:r>
                      <a:r>
                        <a:rPr lang="ko-KR" altLang="en-US" sz="1200"/>
                        <a:t> 들어간다</a:t>
                      </a:r>
                      <a:r>
                        <a:rPr lang="en-US" altLang="ko-KR" sz="1200"/>
                        <a:t>.</a:t>
                      </a:r>
                    </a:p>
                    <a:p>
                      <a:pPr algn="l" latinLnBrk="1"/>
                      <a:r>
                        <a:rPr lang="en-US" altLang="ko-KR" sz="1200"/>
                        <a:t>(</a:t>
                      </a:r>
                      <a:r>
                        <a:rPr lang="ko-KR" altLang="en-US" sz="1200"/>
                        <a:t>이러한 요소를 </a:t>
                      </a:r>
                      <a:r>
                        <a:rPr lang="en-US" altLang="ko-KR" sz="1200"/>
                        <a:t>‘</a:t>
                      </a:r>
                      <a:r>
                        <a:rPr lang="ko-KR" altLang="en-US" sz="1200" err="1"/>
                        <a:t>블록요소</a:t>
                      </a:r>
                      <a:r>
                        <a:rPr lang="en-US" altLang="ko-KR" sz="1200"/>
                        <a:t>’</a:t>
                      </a:r>
                      <a:r>
                        <a:rPr lang="ko-KR" altLang="en-US" sz="1200"/>
                        <a:t>라고 한다</a:t>
                      </a:r>
                      <a:r>
                        <a:rPr lang="en-US" altLang="ko-KR" sz="1200"/>
                        <a:t>.)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9293995"/>
                  </a:ext>
                </a:extLst>
              </a:tr>
              <a:tr h="4382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&lt;span&gt;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콘텐츠의 단위를 나타낸다</a:t>
                      </a:r>
                      <a:r>
                        <a:rPr lang="en-US" altLang="ko-KR" sz="1200"/>
                        <a:t>. </a:t>
                      </a:r>
                      <a:r>
                        <a:rPr lang="ko-KR" altLang="en-US" sz="1200"/>
                        <a:t>요소의 전후에 </a:t>
                      </a:r>
                      <a:r>
                        <a:rPr lang="ko-KR" altLang="en-US" sz="1200" err="1"/>
                        <a:t>줄바꿈이</a:t>
                      </a:r>
                      <a:r>
                        <a:rPr lang="ko-KR" altLang="en-US" sz="1200"/>
                        <a:t> 들어가지 않는다</a:t>
                      </a:r>
                      <a:r>
                        <a:rPr lang="en-US" altLang="ko-KR" sz="1200"/>
                        <a:t>. </a:t>
                      </a:r>
                    </a:p>
                    <a:p>
                      <a:pPr algn="l" latinLnBrk="1"/>
                      <a:r>
                        <a:rPr lang="en-US" altLang="ko-KR" sz="1200"/>
                        <a:t>(</a:t>
                      </a:r>
                      <a:r>
                        <a:rPr lang="ko-KR" altLang="en-US" sz="1200"/>
                        <a:t>이러한 요소를 </a:t>
                      </a:r>
                      <a:r>
                        <a:rPr lang="en-US" altLang="ko-KR" sz="1200"/>
                        <a:t>‘</a:t>
                      </a:r>
                      <a:r>
                        <a:rPr lang="ko-KR" altLang="en-US" sz="1200"/>
                        <a:t>인라인 요소</a:t>
                      </a:r>
                      <a:r>
                        <a:rPr lang="en-US" altLang="ko-KR" sz="1200"/>
                        <a:t>’</a:t>
                      </a:r>
                      <a:r>
                        <a:rPr lang="ko-KR" altLang="en-US" sz="1200"/>
                        <a:t>라고 한다</a:t>
                      </a:r>
                      <a:r>
                        <a:rPr lang="en-US" altLang="ko-KR" sz="1200"/>
                        <a:t>.)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8844327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AB59F11-F37C-470B-B897-B4B6B8CD76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233298"/>
              </p:ext>
            </p:extLst>
          </p:nvPr>
        </p:nvGraphicFramePr>
        <p:xfrm>
          <a:off x="757237" y="3866535"/>
          <a:ext cx="7772400" cy="23307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863600912"/>
                    </a:ext>
                  </a:extLst>
                </a:gridCol>
                <a:gridCol w="6019800">
                  <a:extLst>
                    <a:ext uri="{9D8B030D-6E8A-4147-A177-3AD203B41FA5}">
                      <a16:colId xmlns:a16="http://schemas.microsoft.com/office/drawing/2014/main" val="1477457247"/>
                    </a:ext>
                  </a:extLst>
                </a:gridCol>
              </a:tblGrid>
              <a:tr h="3884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태그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9885821"/>
                  </a:ext>
                </a:extLst>
              </a:tr>
              <a:tr h="3884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&lt;table&gt;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표를 작성한다</a:t>
                      </a:r>
                      <a:r>
                        <a:rPr lang="en-US" altLang="ko-KR" sz="1200"/>
                        <a:t>. &lt;table&gt;</a:t>
                      </a:r>
                      <a:r>
                        <a:rPr lang="ko-KR" altLang="en-US" sz="1200"/>
                        <a:t>요소로 둘러싼 부분이 표가 된다</a:t>
                      </a:r>
                      <a:r>
                        <a:rPr lang="en-US" altLang="ko-KR" sz="1200"/>
                        <a:t>. 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1426008"/>
                  </a:ext>
                </a:extLst>
              </a:tr>
              <a:tr h="3884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&lt;</a:t>
                      </a:r>
                      <a:r>
                        <a:rPr lang="en-US" altLang="ko-KR" sz="1600" err="1"/>
                        <a:t>tr</a:t>
                      </a:r>
                      <a:r>
                        <a:rPr lang="en-US" altLang="ko-KR" sz="1600"/>
                        <a:t>&gt;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표에 행을 추가</a:t>
                      </a:r>
                      <a:r>
                        <a:rPr lang="en-US" altLang="ko-KR" sz="1200"/>
                        <a:t>. &lt;</a:t>
                      </a:r>
                      <a:r>
                        <a:rPr lang="en-US" altLang="ko-KR" sz="1200" err="1"/>
                        <a:t>tr</a:t>
                      </a:r>
                      <a:r>
                        <a:rPr lang="en-US" altLang="ko-KR" sz="1200"/>
                        <a:t>&gt; </a:t>
                      </a:r>
                      <a:r>
                        <a:rPr lang="ko-KR" altLang="en-US" sz="1200"/>
                        <a:t>요소로 둘러싼 부분이 행이 된다</a:t>
                      </a:r>
                      <a:r>
                        <a:rPr lang="en-US" altLang="ko-KR" sz="1200"/>
                        <a:t>.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6969597"/>
                  </a:ext>
                </a:extLst>
              </a:tr>
              <a:tr h="3884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&lt;</a:t>
                      </a:r>
                      <a:r>
                        <a:rPr lang="en-US" altLang="ko-KR" sz="1600" err="1"/>
                        <a:t>th</a:t>
                      </a:r>
                      <a:r>
                        <a:rPr lang="en-US" altLang="ko-KR" sz="1600"/>
                        <a:t>&gt;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표에 헤더가 되는 셀을 추가한다</a:t>
                      </a:r>
                      <a:r>
                        <a:rPr lang="en-US" altLang="ko-KR" sz="1200"/>
                        <a:t>. &lt;</a:t>
                      </a:r>
                      <a:r>
                        <a:rPr lang="en-US" altLang="ko-KR" sz="1200" err="1"/>
                        <a:t>th</a:t>
                      </a:r>
                      <a:r>
                        <a:rPr lang="en-US" altLang="ko-KR" sz="1200"/>
                        <a:t>&gt; </a:t>
                      </a:r>
                      <a:r>
                        <a:rPr lang="ko-KR" altLang="en-US" sz="1200"/>
                        <a:t>요소로 둘러싼 부분이 셀의 제목</a:t>
                      </a:r>
                      <a:r>
                        <a:rPr lang="en-US" altLang="ko-KR" sz="1200"/>
                        <a:t>.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0513806"/>
                  </a:ext>
                </a:extLst>
              </a:tr>
              <a:tr h="3884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&lt;td&gt;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표에 셀을 추가</a:t>
                      </a:r>
                      <a:r>
                        <a:rPr lang="en-US" altLang="ko-KR" sz="1200"/>
                        <a:t>. &lt;td&gt; </a:t>
                      </a:r>
                      <a:r>
                        <a:rPr lang="ko-KR" altLang="en-US" sz="1200"/>
                        <a:t>요소로 둘러싼 부분이 셀의 내용</a:t>
                      </a:r>
                      <a:r>
                        <a:rPr lang="en-US" altLang="ko-KR" sz="1200"/>
                        <a:t>.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5001567"/>
                  </a:ext>
                </a:extLst>
              </a:tr>
              <a:tr h="3884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&lt;caption&gt;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표의 타이틀을 나타낸다</a:t>
                      </a:r>
                      <a:r>
                        <a:rPr lang="en-US" altLang="ko-KR" sz="1200"/>
                        <a:t>. 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4507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7472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523FC9-A2AC-4A24-8492-A1BC552FB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html</a:t>
            </a:r>
            <a:r>
              <a:rPr lang="ko-KR" altLang="en-US"/>
              <a:t> 태그 정리 </a:t>
            </a:r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88C461-5240-4FF1-B1D4-87D98CE4B6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DCA971-217B-449E-B6AF-555028AF76C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텍스트를 한 줄로 표시하는 태그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0F4DF4-1937-4981-9E80-78343E3E914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22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9823F70-60DB-46E3-A984-0D01CFE4DD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243602"/>
              </p:ext>
            </p:extLst>
          </p:nvPr>
        </p:nvGraphicFramePr>
        <p:xfrm>
          <a:off x="757237" y="1585176"/>
          <a:ext cx="7696200" cy="22241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373658994"/>
                    </a:ext>
                  </a:extLst>
                </a:gridCol>
                <a:gridCol w="6248400">
                  <a:extLst>
                    <a:ext uri="{9D8B030D-6E8A-4147-A177-3AD203B41FA5}">
                      <a16:colId xmlns:a16="http://schemas.microsoft.com/office/drawing/2014/main" val="3653697557"/>
                    </a:ext>
                  </a:extLst>
                </a:gridCol>
              </a:tblGrid>
              <a:tr h="438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태그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3738137"/>
                  </a:ext>
                </a:extLst>
              </a:tr>
              <a:tr h="452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&lt;strong&gt;, &lt;b&gt;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굵게 표시하기 </a:t>
                      </a:r>
                      <a:endParaRPr lang="en-US" altLang="ko-K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9293995"/>
                  </a:ext>
                </a:extLst>
              </a:tr>
              <a:tr h="4382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&lt;em&gt;, &lt;i&gt;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이탤릭체로 표시하기</a:t>
                      </a:r>
                      <a:endParaRPr lang="en-US" altLang="ko-K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8844327"/>
                  </a:ext>
                </a:extLst>
              </a:tr>
              <a:tr h="4382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&lt;q&gt;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인용 내용 표시하기</a:t>
                      </a:r>
                      <a:endParaRPr lang="en-US" altLang="ko-KR" sz="1200"/>
                    </a:p>
                    <a:p>
                      <a:pPr algn="l" latinLnBrk="1"/>
                      <a:r>
                        <a:rPr lang="en-US" altLang="ko-KR" sz="1200"/>
                        <a:t>- </a:t>
                      </a:r>
                      <a:r>
                        <a:rPr lang="ko-KR" altLang="en-US" sz="1200"/>
                        <a:t>인용 내용에 따옴표를 붙여 표시 </a:t>
                      </a:r>
                      <a:endParaRPr lang="en-US" altLang="ko-K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4707697"/>
                  </a:ext>
                </a:extLst>
              </a:tr>
              <a:tr h="4382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&lt;mark&gt;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형광펜 효과 내기</a:t>
                      </a:r>
                      <a:endParaRPr lang="en-US" altLang="ko-K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4092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761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EAD886-1106-4191-A5FB-6669DA908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html </a:t>
            </a:r>
            <a:r>
              <a:rPr lang="ko-KR" altLang="en-US"/>
              <a:t>태그 정리</a:t>
            </a:r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F22CA8-A2AF-4BCD-98AF-29ED5E9389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1D426A-850E-4109-A28B-5A91FE7ED14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id</a:t>
            </a:r>
            <a:r>
              <a:rPr lang="ko-KR" altLang="en-US"/>
              <a:t>와 </a:t>
            </a:r>
            <a:r>
              <a:rPr lang="en-US" altLang="ko-KR"/>
              <a:t>class</a:t>
            </a:r>
          </a:p>
          <a:p>
            <a:pPr lvl="1"/>
            <a:r>
              <a:rPr lang="ko-KR" altLang="en-US"/>
              <a:t>속성 중에는 글로벌 속성이라는 거의 모든 요소 지정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그 중에서 가장 중요한 것은 </a:t>
            </a:r>
            <a:r>
              <a:rPr lang="en-US" altLang="ko-KR"/>
              <a:t>id</a:t>
            </a:r>
            <a:r>
              <a:rPr lang="ko-KR" altLang="en-US"/>
              <a:t>와 </a:t>
            </a:r>
            <a:r>
              <a:rPr lang="en-US" altLang="ko-KR"/>
              <a:t>class</a:t>
            </a:r>
            <a:r>
              <a:rPr lang="ko-KR" altLang="en-US"/>
              <a:t>속성이다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이러한 것은 스타일시트나 </a:t>
            </a:r>
            <a:r>
              <a:rPr lang="en-US" altLang="ko-KR"/>
              <a:t>Java Script</a:t>
            </a:r>
            <a:r>
              <a:rPr lang="ko-KR" altLang="en-US"/>
              <a:t>와 연결에 사용된다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html</a:t>
            </a:r>
            <a:r>
              <a:rPr lang="ko-KR" altLang="en-US"/>
              <a:t>에서 데이터를 수집할 때도 원하는 곳의 </a:t>
            </a:r>
            <a:r>
              <a:rPr lang="en-US" altLang="ko-KR"/>
              <a:t>id</a:t>
            </a:r>
            <a:r>
              <a:rPr lang="ko-KR" altLang="en-US"/>
              <a:t>와 </a:t>
            </a:r>
            <a:r>
              <a:rPr lang="en-US" altLang="ko-KR"/>
              <a:t>class</a:t>
            </a:r>
            <a:r>
              <a:rPr lang="ko-KR" altLang="en-US"/>
              <a:t>속성을 통해 데이터를 접근할 수 있다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  <a:p>
            <a:r>
              <a:rPr lang="en-US" altLang="ko-KR"/>
              <a:t>id </a:t>
            </a:r>
            <a:r>
              <a:rPr lang="ko-KR" altLang="en-US"/>
              <a:t>속성 </a:t>
            </a:r>
          </a:p>
          <a:p>
            <a:pPr lvl="1"/>
            <a:r>
              <a:rPr lang="en-US" altLang="ko-KR"/>
              <a:t>id </a:t>
            </a:r>
            <a:r>
              <a:rPr lang="ko-KR" altLang="en-US"/>
              <a:t>속성은 요소에 식별자를 지정 </a:t>
            </a:r>
          </a:p>
          <a:p>
            <a:pPr lvl="1"/>
            <a:r>
              <a:rPr lang="ko-KR" altLang="en-US"/>
              <a:t>하나의 도큐먼트 안에는 동일한 이름의 </a:t>
            </a:r>
            <a:r>
              <a:rPr lang="en-US" altLang="ko-KR"/>
              <a:t>id</a:t>
            </a:r>
            <a:r>
              <a:rPr lang="ko-KR" altLang="en-US"/>
              <a:t>를 지정할 수 없다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r>
              <a:rPr lang="en-US" altLang="ko-KR"/>
              <a:t>class </a:t>
            </a:r>
            <a:r>
              <a:rPr lang="ko-KR" altLang="en-US"/>
              <a:t>속성 </a:t>
            </a:r>
          </a:p>
          <a:p>
            <a:pPr lvl="1"/>
            <a:r>
              <a:rPr lang="en-US" altLang="ko-KR"/>
              <a:t>class </a:t>
            </a:r>
            <a:r>
              <a:rPr lang="ko-KR" altLang="en-US"/>
              <a:t>속성은 요소에 클래스명을 지정  </a:t>
            </a:r>
          </a:p>
          <a:p>
            <a:pPr lvl="1"/>
            <a:r>
              <a:rPr lang="ko-KR" altLang="en-US"/>
              <a:t>하나의 도큐먼트 안에는 동일한 이름의 </a:t>
            </a:r>
            <a:r>
              <a:rPr lang="en-US" altLang="ko-KR"/>
              <a:t>class</a:t>
            </a:r>
            <a:r>
              <a:rPr lang="ko-KR" altLang="en-US"/>
              <a:t>를 지정할 수 있다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4EE423-C76C-4A6C-BCB1-8F0EA5A72DF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669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0829A9-17B8-4888-9938-BB20231D4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두번째 프로젝트 </a:t>
            </a:r>
            <a:r>
              <a:rPr lang="en-US" altLang="ko-KR"/>
              <a:t>: </a:t>
            </a:r>
            <a:r>
              <a:rPr lang="ko-KR" altLang="en-US"/>
              <a:t>설문지 </a:t>
            </a:r>
            <a:r>
              <a:rPr lang="en-US" altLang="ko-KR"/>
              <a:t>app </a:t>
            </a:r>
            <a:r>
              <a:rPr lang="ko-KR" altLang="en-US"/>
              <a:t>만들어 보기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0AEBA4-870F-49FA-BDD6-9AE02C0F14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D3FBAB-4665-455C-8F50-5F07B3A6249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프로젝트 시작하기</a:t>
            </a:r>
            <a:endParaRPr lang="en-US" altLang="ko-KR"/>
          </a:p>
          <a:p>
            <a:pPr lvl="1"/>
            <a:r>
              <a:rPr lang="en-US" altLang="ko-KR"/>
              <a:t>django-admin startproject mysite2</a:t>
            </a:r>
          </a:p>
          <a:p>
            <a:r>
              <a:rPr lang="en-US" altLang="ko-KR"/>
              <a:t>app </a:t>
            </a:r>
            <a:r>
              <a:rPr lang="ko-KR" altLang="en-US"/>
              <a:t>생성</a:t>
            </a:r>
            <a:endParaRPr lang="en-US" altLang="ko-KR"/>
          </a:p>
          <a:p>
            <a:pPr lvl="1"/>
            <a:r>
              <a:rPr lang="en-US" altLang="ko-KR"/>
              <a:t>mysite2 </a:t>
            </a:r>
            <a:r>
              <a:rPr lang="ko-KR" altLang="en-US"/>
              <a:t>폴더 안에서 아래 명령어 실행 </a:t>
            </a:r>
            <a:endParaRPr lang="en-US" altLang="ko-KR"/>
          </a:p>
          <a:p>
            <a:pPr lvl="2"/>
            <a:r>
              <a:rPr lang="en-US" altLang="ko-KR"/>
              <a:t>python manage.py startapp polls</a:t>
            </a:r>
          </a:p>
          <a:p>
            <a:r>
              <a:rPr lang="en-US" altLang="ko-KR"/>
              <a:t>INSTALLED_APPS</a:t>
            </a:r>
            <a:r>
              <a:rPr lang="ko-KR" altLang="en-US"/>
              <a:t>에 등록하기</a:t>
            </a:r>
            <a:endParaRPr lang="en-US" altLang="ko-KR"/>
          </a:p>
          <a:p>
            <a:pPr lvl="1"/>
            <a:r>
              <a:rPr lang="en-US" altLang="ko-KR"/>
              <a:t>settings.py </a:t>
            </a:r>
            <a:r>
              <a:rPr lang="ko-KR" altLang="en-US"/>
              <a:t>파일을 수정 </a:t>
            </a:r>
            <a:endParaRPr lang="en-US" altLang="ko-KR"/>
          </a:p>
          <a:p>
            <a:pPr lvl="1"/>
            <a:r>
              <a:rPr lang="ko-KR" altLang="en-US"/>
              <a:t>애플리케이션을 등록할 때는 간단하게 애플리케이션의 모듈명인 </a:t>
            </a:r>
            <a:r>
              <a:rPr lang="en-US" altLang="ko-KR"/>
              <a:t>‘polls’</a:t>
            </a:r>
            <a:r>
              <a:rPr lang="ko-KR" altLang="en-US"/>
              <a:t>만 등록해도 되지만</a:t>
            </a:r>
            <a:r>
              <a:rPr lang="en-US" altLang="ko-KR"/>
              <a:t>, </a:t>
            </a:r>
            <a:r>
              <a:rPr lang="ko-KR" altLang="en-US"/>
              <a:t>애플리케이션의 설정 클래스로 등록하는 것이 더 정확한 방법입니다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polls </a:t>
            </a:r>
            <a:r>
              <a:rPr lang="ko-KR" altLang="en-US"/>
              <a:t>앱의 설정 클래스는 </a:t>
            </a:r>
            <a:r>
              <a:rPr lang="en-US" altLang="ko-KR"/>
              <a:t>startapp polls </a:t>
            </a:r>
            <a:r>
              <a:rPr lang="ko-KR" altLang="en-US"/>
              <a:t>명령 시에 자동 생성된 </a:t>
            </a:r>
            <a:r>
              <a:rPr lang="en-US" altLang="ko-KR"/>
              <a:t>apps.py </a:t>
            </a:r>
            <a:r>
              <a:rPr lang="ko-KR" altLang="en-US"/>
              <a:t>파일에 </a:t>
            </a:r>
            <a:r>
              <a:rPr lang="en-US" altLang="ko-KR"/>
              <a:t>Pollsconfig</a:t>
            </a:r>
            <a:r>
              <a:rPr lang="ko-KR" altLang="en-US"/>
              <a:t>라고 정의되어 있습니다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데이터베이스 엔진 선택하기 </a:t>
            </a:r>
            <a:endParaRPr lang="en-US" altLang="ko-KR"/>
          </a:p>
          <a:p>
            <a:pPr lvl="1"/>
            <a:r>
              <a:rPr lang="ko-KR" altLang="en-US"/>
              <a:t>이전 예제처럼 우리가 설정한 </a:t>
            </a:r>
            <a:r>
              <a:rPr lang="en-US" altLang="ko-KR"/>
              <a:t>mariadb</a:t>
            </a:r>
            <a:r>
              <a:rPr lang="ko-KR" altLang="en-US"/>
              <a:t>로 설정합니다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db</a:t>
            </a:r>
            <a:r>
              <a:rPr lang="ko-KR" altLang="en-US"/>
              <a:t>명을 </a:t>
            </a:r>
            <a:r>
              <a:rPr lang="en-US" altLang="ko-KR">
                <a:solidFill>
                  <a:srgbClr val="FF0000"/>
                </a:solidFill>
              </a:rPr>
              <a:t>mysite2</a:t>
            </a:r>
            <a:r>
              <a:rPr lang="ko-KR" altLang="en-US"/>
              <a:t>로 설정합니다</a:t>
            </a:r>
            <a:r>
              <a:rPr lang="en-US" altLang="ko-KR"/>
              <a:t>. 	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0F3E11-25E5-4F00-B70C-AF9F1B25CE4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8E5AB9-83C3-44FE-86B4-578B0A7AB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442" y="1703511"/>
            <a:ext cx="2991267" cy="1571844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0A211F7E-A6B1-445C-A4CB-599D77FB7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4125" y="4196203"/>
            <a:ext cx="2583809" cy="13388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INSTALLED_APPS = [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'django.contrib.admin'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'django.contrib.auth'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'django.contrib.contenttypes'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'django.contrib.sessions'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'django.contrib.messages'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'django.contrib.staticfiles'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'polls.apps.PollsConfig'</a:t>
            </a:r>
            <a:b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247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0829A9-17B8-4888-9938-BB20231D4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두번째 프로젝트 </a:t>
            </a:r>
            <a:r>
              <a:rPr lang="en-US" altLang="ko-KR"/>
              <a:t>: </a:t>
            </a:r>
            <a:r>
              <a:rPr lang="ko-KR" altLang="en-US"/>
              <a:t>설문지 </a:t>
            </a:r>
            <a:r>
              <a:rPr lang="en-US" altLang="ko-KR"/>
              <a:t>app </a:t>
            </a:r>
            <a:r>
              <a:rPr lang="ko-KR" altLang="en-US"/>
              <a:t>만들어 보기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0AEBA4-870F-49FA-BDD6-9AE02C0F14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D3FBAB-4665-455C-8F50-5F07B3A6249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기본 테이블 생성</a:t>
            </a:r>
            <a:endParaRPr lang="en-US" altLang="ko-KR"/>
          </a:p>
          <a:p>
            <a:pPr lvl="1"/>
            <a:r>
              <a:rPr lang="en-US" altLang="ko-KR"/>
              <a:t>python manage.py migrate</a:t>
            </a:r>
          </a:p>
          <a:p>
            <a:pPr lvl="1"/>
            <a:endParaRPr lang="en-US" altLang="ko-KR"/>
          </a:p>
          <a:p>
            <a:r>
              <a:rPr lang="en-US" altLang="ko-KR"/>
              <a:t>django admin </a:t>
            </a:r>
            <a:r>
              <a:rPr lang="ko-KR" altLang="en-US"/>
              <a:t>사이트 접속하기 </a:t>
            </a:r>
            <a:endParaRPr lang="en-US" altLang="ko-KR"/>
          </a:p>
          <a:p>
            <a:pPr lvl="1"/>
            <a:r>
              <a:rPr lang="en-US" altLang="ko-KR">
                <a:hlinkClick r:id="rId2"/>
              </a:rPr>
              <a:t>http://127.0.0.1:8000/admin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en-US" altLang="ko-KR"/>
              <a:t>admin</a:t>
            </a:r>
            <a:r>
              <a:rPr lang="ko-KR" altLang="en-US"/>
              <a:t> 계정 만들기</a:t>
            </a:r>
            <a:endParaRPr lang="en-US" altLang="ko-KR"/>
          </a:p>
          <a:p>
            <a:pPr lvl="1"/>
            <a:r>
              <a:rPr lang="en-US" altLang="ko-KR"/>
              <a:t>python manage.py createsuperuser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계정 생성 후 로그인 화면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0F3E11-25E5-4F00-B70C-AF9F1B25CE4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78E4102-4E1E-46DC-8656-D8667BC34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657" y="1097801"/>
            <a:ext cx="2383359" cy="18557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AD059E2-C954-405E-A620-EDF082A25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3657" y="3185251"/>
            <a:ext cx="3725374" cy="10755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20E00DA-291C-4249-AA41-237F2A3E0C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400" y="4841303"/>
            <a:ext cx="3795993" cy="105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8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1C560D-683F-465A-9925-A7C39F796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두번째 프로젝트 </a:t>
            </a:r>
            <a:r>
              <a:rPr lang="en-US" altLang="ko-KR"/>
              <a:t>: polls</a:t>
            </a:r>
            <a:r>
              <a:rPr lang="ko-KR" altLang="en-US"/>
              <a:t>의 </a:t>
            </a:r>
            <a:r>
              <a:rPr lang="en-US" altLang="ko-KR"/>
              <a:t>models.py </a:t>
            </a:r>
            <a:r>
              <a:rPr lang="ko-KR" altLang="en-US"/>
              <a:t>만들기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7E608A-8EEA-4B3A-9200-69644E0FAB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269F49-911C-4298-AD2A-6EF784B83E9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ORM</a:t>
            </a:r>
            <a:r>
              <a:rPr lang="ko-KR" altLang="en-US"/>
              <a:t>을 활용하여 </a:t>
            </a:r>
            <a:r>
              <a:rPr lang="en-US" altLang="ko-KR"/>
              <a:t>DB</a:t>
            </a:r>
            <a:r>
              <a:rPr lang="ko-KR" altLang="en-US"/>
              <a:t>에 관련된 내용을 생성하겠습니다</a:t>
            </a:r>
            <a:r>
              <a:rPr lang="en-US" altLang="ko-KR"/>
              <a:t>. </a:t>
            </a:r>
          </a:p>
          <a:p>
            <a:r>
              <a:rPr lang="en-US" altLang="ko-KR"/>
              <a:t>polls.models.py </a:t>
            </a:r>
            <a:r>
              <a:rPr lang="ko-KR" altLang="en-US"/>
              <a:t>설계하기 </a:t>
            </a:r>
            <a:endParaRPr lang="en-US" altLang="ko-KR"/>
          </a:p>
          <a:p>
            <a:pPr lvl="1"/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0D61DA-AB7B-4761-AD6B-5B69B71B2E9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BB927F0-CD89-4AEC-9E6F-1E0A18C8E7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413" y="1902997"/>
            <a:ext cx="7642370" cy="24468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django.db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models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class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Question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(models.Model):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question_text = models.CharField(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max_length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200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pub_date = models.DateTimeField(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'date published'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200B2"/>
                </a:solidFill>
                <a:effectLst/>
                <a:latin typeface="Arial Unicode MS"/>
                <a:ea typeface="JetBrains Mono"/>
              </a:rPr>
              <a:t>__str__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.question_text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class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Choice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(models.Model):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question = models.ForeignKey(Question,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on_delete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=models.CASCADE)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choice_text = models.CharField(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max_length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200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votes = models.IntegerField(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default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200B2"/>
                </a:solidFill>
                <a:effectLst/>
                <a:latin typeface="Arial Unicode MS"/>
                <a:ea typeface="JetBrains Mono"/>
              </a:rPr>
              <a:t>__str__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.choice_text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ED4A5C0-4391-4C48-85F9-8A6D883BF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863" y="4444025"/>
            <a:ext cx="5011933" cy="8243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6ECF16-8D44-4598-BE5C-81D56AC53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863" y="5357074"/>
            <a:ext cx="5194784" cy="104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42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6C225C-91AD-481F-B09C-ABE4D0DA3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두번째 프로젝트 </a:t>
            </a:r>
            <a:r>
              <a:rPr lang="en-US" altLang="ko-KR"/>
              <a:t>: polls</a:t>
            </a:r>
            <a:r>
              <a:rPr lang="ko-KR" altLang="en-US"/>
              <a:t>의 </a:t>
            </a:r>
            <a:r>
              <a:rPr lang="en-US" altLang="ko-KR"/>
              <a:t>admin.py</a:t>
            </a:r>
            <a:r>
              <a:rPr lang="ko-KR" altLang="en-US"/>
              <a:t>에 등록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FAFCC2-7137-42E6-8B26-C088A2A9AF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0F20D2-AD5F-4074-9F14-13E5A32AF6A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앞에서 </a:t>
            </a:r>
            <a:r>
              <a:rPr lang="en-US" altLang="ko-KR"/>
              <a:t>models.py</a:t>
            </a:r>
            <a:r>
              <a:rPr lang="ko-KR" altLang="en-US"/>
              <a:t>에 정의한 테이블을 </a:t>
            </a:r>
            <a:r>
              <a:rPr lang="en-US" altLang="ko-KR"/>
              <a:t>admin </a:t>
            </a:r>
            <a:r>
              <a:rPr lang="ko-KR" altLang="en-US"/>
              <a:t>사이트에서 보일수 있도록 등록하겠습니다</a:t>
            </a:r>
            <a:r>
              <a:rPr lang="en-US" altLang="ko-KR"/>
              <a:t>. </a:t>
            </a:r>
          </a:p>
          <a:p>
            <a:r>
              <a:rPr lang="en-US" altLang="ko-KR"/>
              <a:t>polls.admin.py</a:t>
            </a:r>
            <a:r>
              <a:rPr lang="ko-KR" altLang="en-US"/>
              <a:t>에 등록합니다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데이터베이스 변경사항 반영</a:t>
            </a:r>
            <a:endParaRPr lang="en-US" altLang="ko-KR"/>
          </a:p>
          <a:p>
            <a:pPr lvl="1"/>
            <a:r>
              <a:rPr lang="en-US" altLang="ko-KR">
                <a:solidFill>
                  <a:srgbClr val="FF0000"/>
                </a:solidFill>
              </a:rPr>
              <a:t>python manage.py makemigrations</a:t>
            </a:r>
          </a:p>
          <a:p>
            <a:pPr lvl="1"/>
            <a:r>
              <a:rPr lang="en-US" altLang="ko-KR"/>
              <a:t>polls/migrations </a:t>
            </a:r>
            <a:r>
              <a:rPr lang="ko-KR" altLang="en-US"/>
              <a:t>디렉토리 하위에 마이그레이션 파일들이 생기고</a:t>
            </a:r>
            <a:r>
              <a:rPr lang="en-US" altLang="ko-KR"/>
              <a:t>, </a:t>
            </a:r>
            <a:r>
              <a:rPr lang="ko-KR" altLang="en-US"/>
              <a:t>이 마이그레이션 파일들을 이용해 </a:t>
            </a:r>
            <a:r>
              <a:rPr lang="en-US" altLang="ko-KR"/>
              <a:t>migrate </a:t>
            </a:r>
            <a:r>
              <a:rPr lang="ko-KR" altLang="en-US"/>
              <a:t>명령으로 데이터베이스에 테이블을 만들어줍니다</a:t>
            </a:r>
            <a:r>
              <a:rPr lang="en-US" altLang="ko-KR"/>
              <a:t>. </a:t>
            </a:r>
          </a:p>
          <a:p>
            <a:pPr lvl="1"/>
            <a:r>
              <a:rPr lang="en-US" altLang="ko-KR">
                <a:solidFill>
                  <a:srgbClr val="FF0000"/>
                </a:solidFill>
              </a:rPr>
              <a:t>python magae.py migrate</a:t>
            </a:r>
            <a:r>
              <a:rPr lang="ko-KR" altLang="en-US"/>
              <a:t>를 사용하여 </a:t>
            </a:r>
            <a:r>
              <a:rPr lang="en-US" altLang="ko-KR"/>
              <a:t>DB</a:t>
            </a:r>
            <a:r>
              <a:rPr lang="ko-KR" altLang="en-US"/>
              <a:t>에 테이블을 생성합니다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python manage.py sqlmigrate polls 0001  </a:t>
            </a:r>
            <a:r>
              <a:rPr lang="ko-KR" altLang="en-US"/>
              <a:t>명령어를 사용하여 </a:t>
            </a:r>
            <a:r>
              <a:rPr lang="en-US" altLang="ko-KR"/>
              <a:t>sql </a:t>
            </a:r>
            <a:r>
              <a:rPr lang="ko-KR" altLang="en-US"/>
              <a:t>문장을 확인할 수 있습니다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CB7062-2BB1-473B-A150-86A800CB409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E78C9ED9-64FC-4EBD-B523-0125DE997E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872" y="1909313"/>
            <a:ext cx="5051774" cy="7848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polls.models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Question, Choice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admin.site.register(Question)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admin.site.register(Choice)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1178458-152B-49B5-A553-ABDCF11BF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343" y="1721081"/>
            <a:ext cx="5265407" cy="30103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A07A7C-B04B-42F0-96F1-CD310720767C}"/>
              </a:ext>
            </a:extLst>
          </p:cNvPr>
          <p:cNvSpPr txBox="1"/>
          <p:nvPr/>
        </p:nvSpPr>
        <p:spPr>
          <a:xfrm>
            <a:off x="75501" y="5948389"/>
            <a:ext cx="887974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/>
              <a:t>CREATE TABLE `polls_question` (`id` integer AUTO_INCREMENT NOT NULL PRIMARY KEY, `question_text` varchar(200) NOT NULL, `pub_date` datetime(6) NOT NULL);</a:t>
            </a:r>
          </a:p>
          <a:p>
            <a:r>
              <a:rPr lang="ko-KR" altLang="en-US" sz="900"/>
              <a:t>CREATE TABLE `polls_choice` (`id` integer AUTO_INCREMENT NOT NULL PRIMARY KEY, `choice_text` varchar(200) NOT NULL, `votes` integer NOT NULL, `question_id` integer NOT NULL);</a:t>
            </a:r>
          </a:p>
          <a:p>
            <a:r>
              <a:rPr lang="ko-KR" altLang="en-US" sz="900"/>
              <a:t>ALTER TABLE `polls_choice` ADD CONSTRAINT `polls_choice_question_id_c5b4b260_fk_polls_question_id` FOREIGN KEY (`question_id`) REFERENCES `polls_question` (`id`);</a:t>
            </a:r>
          </a:p>
        </p:txBody>
      </p:sp>
    </p:spTree>
    <p:extLst>
      <p:ext uri="{BB962C8B-B14F-4D97-AF65-F5344CB8AC3E}">
        <p14:creationId xmlns:p14="http://schemas.microsoft.com/office/powerpoint/2010/main" val="3954468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322505-C2F9-42CB-AA11-F1C280991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Admin </a:t>
            </a:r>
            <a:r>
              <a:rPr lang="ko-KR" altLang="en-US"/>
              <a:t>사이트에 테이블 반영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A0BF4E-E240-4C7D-B252-792E0D0801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5B2167-0B41-43DA-B95B-B50AF53C066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Admin </a:t>
            </a:r>
            <a:r>
              <a:rPr lang="ko-KR" altLang="en-US"/>
              <a:t>사이트에 테이블 반영하기 </a:t>
            </a:r>
            <a:endParaRPr lang="en-US" altLang="ko-KR"/>
          </a:p>
          <a:p>
            <a:pPr lvl="1"/>
            <a:r>
              <a:rPr lang="en-US" altLang="ko-KR"/>
              <a:t>admin.py </a:t>
            </a:r>
            <a:r>
              <a:rPr lang="ko-KR" altLang="en-US"/>
              <a:t>파일에 아래와 같이 등록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models.py </a:t>
            </a:r>
            <a:r>
              <a:rPr lang="ko-KR" altLang="en-US"/>
              <a:t>모듈에서 정의한 </a:t>
            </a:r>
            <a:r>
              <a:rPr lang="en-US" altLang="ko-KR"/>
              <a:t>Question, Choice </a:t>
            </a:r>
            <a:r>
              <a:rPr lang="ko-KR" altLang="en-US"/>
              <a:t>클래스를 임포트하고</a:t>
            </a:r>
            <a:r>
              <a:rPr lang="en-US" altLang="ko-KR"/>
              <a:t>, admin.site.register() </a:t>
            </a:r>
            <a:r>
              <a:rPr lang="ko-KR" altLang="en-US"/>
              <a:t>함수의 매개변수로 전달 </a:t>
            </a:r>
            <a:endParaRPr lang="en-US" altLang="ko-KR"/>
          </a:p>
          <a:p>
            <a:pPr lvl="1"/>
            <a:r>
              <a:rPr lang="ko-KR" altLang="en-US"/>
              <a:t>테이블을 새로 만들 때는 </a:t>
            </a:r>
            <a:r>
              <a:rPr lang="en-US" altLang="ko-KR"/>
              <a:t>models.py</a:t>
            </a:r>
            <a:r>
              <a:rPr lang="ko-KR" altLang="en-US"/>
              <a:t>와 </a:t>
            </a:r>
            <a:r>
              <a:rPr lang="en-US" altLang="ko-KR"/>
              <a:t>admin.py </a:t>
            </a:r>
            <a:r>
              <a:rPr lang="ko-KR" altLang="en-US"/>
              <a:t>두 개의 파일을 함께 수정해야 한다는 점을 상기  </a:t>
            </a:r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3F4C29-0AF9-4A85-A574-649D230B193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6B1E1D5-2FB3-4CC3-A62F-C8F74EC89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996" y="1857284"/>
            <a:ext cx="3199627" cy="970436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3DB875CC-3692-43E6-9BB0-F94B12F6AA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9996" y="3858726"/>
            <a:ext cx="7642370" cy="2446824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django.db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models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class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Question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(models.Model):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question_text = models.CharField(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max_length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200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pub_date = models.DateTimeField(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'date published'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200B2"/>
                </a:solidFill>
                <a:effectLst/>
                <a:latin typeface="Arial Unicode MS"/>
                <a:ea typeface="JetBrains Mono"/>
              </a:rPr>
              <a:t>__str__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.question_text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class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Choice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(models.Model):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question = models.ForeignKey(Question,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on_delete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=models.CASCADE)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choice_text = models.CharField(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max_length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200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votes = models.IntegerField(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default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200B2"/>
                </a:solidFill>
                <a:effectLst/>
                <a:latin typeface="Arial Unicode MS"/>
                <a:ea typeface="JetBrains Mono"/>
              </a:rPr>
              <a:t>__str__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.choice_text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551D22-AC1F-47EF-B29B-6B5CF2AE4F40}"/>
              </a:ext>
            </a:extLst>
          </p:cNvPr>
          <p:cNvSpPr txBox="1"/>
          <p:nvPr/>
        </p:nvSpPr>
        <p:spPr>
          <a:xfrm>
            <a:off x="8027795" y="3633431"/>
            <a:ext cx="7745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rgbClr val="FF0000"/>
                </a:solidFill>
              </a:rPr>
              <a:t>models.py</a:t>
            </a:r>
            <a:endParaRPr lang="ko-KR" altLang="en-US" sz="11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163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8779CA-3170-474D-B395-AC3474DDD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View </a:t>
            </a:r>
            <a:r>
              <a:rPr lang="ko-KR" altLang="en-US"/>
              <a:t>및 </a:t>
            </a:r>
            <a:r>
              <a:rPr lang="en-US" altLang="ko-KR"/>
              <a:t>Template </a:t>
            </a:r>
            <a:r>
              <a:rPr lang="ko-KR" altLang="en-US"/>
              <a:t>코딩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5550C9-2FE1-4804-96E6-332F662B33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3A1BC0-6C42-4E17-8BAF-B23DC4D5DA8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실제 화면에 보여질 </a:t>
            </a:r>
            <a:r>
              <a:rPr lang="en-US" altLang="ko-KR"/>
              <a:t>View </a:t>
            </a:r>
            <a:r>
              <a:rPr lang="ko-KR" altLang="en-US"/>
              <a:t>및 </a:t>
            </a:r>
            <a:r>
              <a:rPr lang="en-US" altLang="ko-KR"/>
              <a:t>Template</a:t>
            </a:r>
            <a:r>
              <a:rPr lang="ko-KR" altLang="en-US"/>
              <a:t>를 코딩합니다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url</a:t>
            </a:r>
            <a:r>
              <a:rPr lang="ko-KR" altLang="en-US"/>
              <a:t>과 </a:t>
            </a:r>
            <a:r>
              <a:rPr lang="en-US" altLang="ko-KR"/>
              <a:t>view </a:t>
            </a:r>
            <a:r>
              <a:rPr lang="ko-KR" altLang="en-US"/>
              <a:t>매핑 </a:t>
            </a: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D28D0F-EBEE-4915-8819-92191DB7345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7B5A40-40F3-4EE2-9167-D2C3D86DD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023" y="1689803"/>
            <a:ext cx="4957336" cy="21236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7BBAC1F-BD40-46FB-BCE1-0B2CBB454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058" y="4318216"/>
            <a:ext cx="6074255" cy="135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37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233551-1AD7-4F15-AE04-2B69E2540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장고에서의 애플리케이션 개발 방식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E37B92-3E6F-4B1D-BBF8-8A29E1D574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740A73-9EAB-455B-835B-ED55BED0E60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웹 개발 또는 웹 서비스 개발이란 용어를 명확하게 표현하면 웹 애플리케이션 개발이라고 할 수 있음</a:t>
            </a:r>
            <a:r>
              <a:rPr lang="en-US" altLang="ko-KR"/>
              <a:t> </a:t>
            </a:r>
          </a:p>
          <a:p>
            <a:r>
              <a:rPr lang="ko-KR" altLang="en-US"/>
              <a:t>웹 사이트를 설계할 때 가장 먼저 해야 할 일은 프로그램이 해야 할 일을 적당한 크기로 나누어서 모듈화</a:t>
            </a:r>
            <a:endParaRPr lang="en-US" altLang="ko-KR"/>
          </a:p>
          <a:p>
            <a:pPr lvl="1"/>
            <a:r>
              <a:rPr lang="ko-KR" altLang="en-US"/>
              <a:t>웹 사이트의 전체 프로그램 또는 </a:t>
            </a:r>
            <a:r>
              <a:rPr lang="ko-KR" altLang="en-US" err="1"/>
              <a:t>모듈화된</a:t>
            </a:r>
            <a:r>
              <a:rPr lang="ko-KR" altLang="en-US"/>
              <a:t> 단위 프로그램을 애플리케이션이라고 함</a:t>
            </a:r>
            <a:endParaRPr lang="en-US" altLang="ko-KR"/>
          </a:p>
          <a:p>
            <a:pPr lvl="1"/>
            <a:r>
              <a:rPr lang="ko-KR" altLang="en-US"/>
              <a:t>즉 프로그램으로 코딩할 대상을 애플리케이션이라고 부름</a:t>
            </a:r>
            <a:endParaRPr lang="en-US" altLang="ko-KR"/>
          </a:p>
          <a:p>
            <a:r>
              <a:rPr lang="ko-KR" altLang="en-US"/>
              <a:t>장고에서는</a:t>
            </a:r>
            <a:endParaRPr lang="en-US" altLang="ko-KR"/>
          </a:p>
          <a:p>
            <a:pPr lvl="1"/>
            <a:r>
              <a:rPr lang="ko-KR" altLang="en-US"/>
              <a:t>웹 사이트에 대한 전체 프로그램을 </a:t>
            </a:r>
            <a:r>
              <a:rPr lang="en-US" altLang="ko-KR"/>
              <a:t>Project</a:t>
            </a:r>
            <a:r>
              <a:rPr lang="ko-KR" altLang="en-US"/>
              <a:t>라고 부르며</a:t>
            </a:r>
            <a:r>
              <a:rPr lang="en-US" altLang="ko-KR"/>
              <a:t>,  </a:t>
            </a:r>
            <a:r>
              <a:rPr lang="ko-KR" altLang="en-US" err="1"/>
              <a:t>듈화된</a:t>
            </a:r>
            <a:r>
              <a:rPr lang="ko-KR" altLang="en-US"/>
              <a:t> 단위 프로그램을 애플리케이션</a:t>
            </a:r>
            <a:r>
              <a:rPr lang="en-US" altLang="ko-KR"/>
              <a:t>(app)</a:t>
            </a:r>
            <a:r>
              <a:rPr lang="ko-KR" altLang="en-US"/>
              <a:t>이라고 부릅니다</a:t>
            </a:r>
            <a:r>
              <a:rPr lang="en-US" altLang="ko-KR"/>
              <a:t>. </a:t>
            </a:r>
          </a:p>
          <a:p>
            <a:r>
              <a:rPr lang="en-US" altLang="ko-KR" err="1"/>
              <a:t>MVT</a:t>
            </a:r>
            <a:r>
              <a:rPr lang="ko-KR" altLang="en-US"/>
              <a:t> 패턴 </a:t>
            </a:r>
            <a:endParaRPr lang="en-US" altLang="ko-KR"/>
          </a:p>
          <a:p>
            <a:pPr lvl="1"/>
            <a:r>
              <a:rPr lang="en-US" altLang="ko-KR">
                <a:solidFill>
                  <a:srgbClr val="FF0000"/>
                </a:solidFill>
              </a:rPr>
              <a:t>M</a:t>
            </a:r>
            <a:r>
              <a:rPr lang="en-US" altLang="ko-KR"/>
              <a:t>odel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/>
              <a:t>데이터</a:t>
            </a:r>
            <a:r>
              <a:rPr lang="en-US" altLang="ko-KR"/>
              <a:t>), </a:t>
            </a:r>
            <a:r>
              <a:rPr lang="en-US" altLang="ko-KR">
                <a:solidFill>
                  <a:srgbClr val="FF0000"/>
                </a:solidFill>
              </a:rPr>
              <a:t>V</a:t>
            </a:r>
            <a:r>
              <a:rPr lang="en-US" altLang="ko-KR"/>
              <a:t>iew(</a:t>
            </a:r>
            <a:r>
              <a:rPr lang="ko-KR" altLang="en-US"/>
              <a:t>데이터를 처리하는 로직</a:t>
            </a:r>
            <a:r>
              <a:rPr lang="en-US" altLang="ko-KR"/>
              <a:t>), </a:t>
            </a:r>
            <a:r>
              <a:rPr lang="en-US" altLang="ko-KR">
                <a:solidFill>
                  <a:srgbClr val="FF0000"/>
                </a:solidFill>
              </a:rPr>
              <a:t>T</a:t>
            </a:r>
            <a:r>
              <a:rPr lang="en-US" altLang="ko-KR"/>
              <a:t>emplate(</a:t>
            </a:r>
            <a:r>
              <a:rPr lang="ko-KR" altLang="en-US"/>
              <a:t>사용자 인터페이스</a:t>
            </a:r>
            <a:r>
              <a:rPr lang="en-US" altLang="ko-KR"/>
              <a:t>), </a:t>
            </a:r>
            <a:r>
              <a:rPr lang="ko-KR" altLang="en-US"/>
              <a:t>으로 구분해서 한 요소가 다른 요소들에 영향을 주지 않도록 설계하는 방식</a:t>
            </a:r>
            <a:endParaRPr lang="en-US" altLang="ko-KR"/>
          </a:p>
          <a:p>
            <a:pPr lvl="1"/>
            <a:r>
              <a:rPr lang="en-US" altLang="ko-KR"/>
              <a:t>UI </a:t>
            </a:r>
            <a:r>
              <a:rPr lang="ko-KR" altLang="en-US"/>
              <a:t>디자이너는 데이터 관리나 애플리케이션 로직에 신경 쓰지 않고 화면을 개발할 수 있음</a:t>
            </a:r>
            <a:endParaRPr lang="en-US" altLang="ko-KR"/>
          </a:p>
          <a:p>
            <a:pPr lvl="1"/>
            <a:r>
              <a:rPr lang="ko-KR" altLang="en-US"/>
              <a:t>로직이나 데이터를 설계하는 개발자도 화면 디자인은 디자이너에게 맡기고 자신의 설계 및 개발 업무에만 집중할 수 있음</a:t>
            </a:r>
            <a:endParaRPr lang="en-US" altLang="ko-KR"/>
          </a:p>
          <a:p>
            <a:pPr marL="342900" lvl="1" indent="0">
              <a:buNone/>
            </a:pPr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C106AE-CF60-4440-9371-A22F789D8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453" y="4676145"/>
            <a:ext cx="4263093" cy="131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54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32FF7A-7B4E-4DE0-AE38-7D0F3EF39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urls.py </a:t>
            </a:r>
            <a:r>
              <a:rPr lang="ko-KR" altLang="en-US"/>
              <a:t>및 </a:t>
            </a:r>
            <a:r>
              <a:rPr lang="en-US" altLang="ko-KR"/>
              <a:t>polls.urls.py </a:t>
            </a:r>
            <a:r>
              <a:rPr lang="ko-KR" altLang="en-US"/>
              <a:t>설정</a:t>
            </a:r>
            <a:r>
              <a:rPr lang="en-US" altLang="ko-KR"/>
              <a:t>, templates </a:t>
            </a:r>
            <a:r>
              <a:rPr lang="ko-KR" altLang="en-US"/>
              <a:t>폴더 생성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DCB6FB-072A-439A-8020-271CDD0F5A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C1ECD3-3577-4E0D-86D0-A1D08427B1B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polls.urls.py</a:t>
            </a:r>
            <a:r>
              <a:rPr lang="ko-KR" altLang="en-US"/>
              <a:t>를 생성하고 아래처럼 입력합니다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polls</a:t>
            </a:r>
            <a:r>
              <a:rPr lang="ko-KR" altLang="en-US"/>
              <a:t>의 </a:t>
            </a:r>
            <a:r>
              <a:rPr lang="en-US" altLang="ko-KR"/>
              <a:t>urls</a:t>
            </a:r>
            <a:r>
              <a:rPr lang="ko-KR" altLang="en-US"/>
              <a:t>를 경로를 </a:t>
            </a:r>
            <a:r>
              <a:rPr lang="en-US" altLang="ko-KR"/>
              <a:t>main</a:t>
            </a:r>
            <a:r>
              <a:rPr lang="ko-KR" altLang="en-US"/>
              <a:t>의 </a:t>
            </a:r>
            <a:r>
              <a:rPr lang="en-US" altLang="ko-KR"/>
              <a:t>urls.py</a:t>
            </a:r>
            <a:r>
              <a:rPr lang="ko-KR" altLang="en-US"/>
              <a:t>에 등록합니다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polls </a:t>
            </a:r>
            <a:r>
              <a:rPr lang="ko-KR" altLang="en-US"/>
              <a:t>폴더안에 </a:t>
            </a:r>
            <a:r>
              <a:rPr lang="en-US" altLang="ko-KR"/>
              <a:t>templates </a:t>
            </a:r>
            <a:r>
              <a:rPr lang="ko-KR" altLang="en-US"/>
              <a:t>폴더와 하위 </a:t>
            </a:r>
            <a:r>
              <a:rPr lang="en-US" altLang="ko-KR"/>
              <a:t>polls </a:t>
            </a:r>
            <a:r>
              <a:rPr lang="ko-KR" altLang="en-US"/>
              <a:t>폴더를 생성합니다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A2E166-917F-421F-8DE9-D6F064C6660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ED948F4-6D8B-46CE-BC9A-81C5E1094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066" y="1532615"/>
            <a:ext cx="5167618" cy="161582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django.urls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path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polls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views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app_name =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'polls'</a:t>
            </a:r>
            <a:b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urlpatterns = [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path(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views.index,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'index'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),                                </a:t>
            </a:r>
            <a:r>
              <a:rPr kumimoji="0" lang="en-US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/polls/</a:t>
            </a: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path(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'&lt;int:question_id&gt;/'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views.detail,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'detail'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),            </a:t>
            </a:r>
            <a:r>
              <a:rPr kumimoji="0" lang="en-US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/polls/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넘버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</a:t>
            </a: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path(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'&lt;int:question_id&gt;/results/'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views.results,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'results'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), 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/polls/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넘버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/results/</a:t>
            </a: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path(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'&lt;int:question_id&gt;/vote/'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views.vote,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'vote'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),          </a:t>
            </a:r>
            <a:r>
              <a:rPr kumimoji="0" lang="en-US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/polls/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넘버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/vote/</a:t>
            </a: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E744519-7EC2-40AE-AFD4-A5D7969321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178" y="3846894"/>
            <a:ext cx="4379010" cy="10618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django.contrib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admin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django.urls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path, include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urlpatterns = [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path(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'admin/'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admin.site.urls),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path(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'polls/'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include(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'polls.urls'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70C37FE-1B52-47A7-A8C1-C49A1149E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539" y="1293838"/>
            <a:ext cx="2724530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899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A0BA21-C205-4F67-B50D-8559FC8BC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path() </a:t>
            </a:r>
            <a:r>
              <a:rPr lang="ko-KR" altLang="en-US"/>
              <a:t>함수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CFA1D0-8BDA-431A-9318-91470AD30C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0B3DFF-5582-4A6B-A191-D8EDDBB1F36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path() </a:t>
            </a:r>
            <a:r>
              <a:rPr lang="ko-KR" altLang="en-US"/>
              <a:t>함수 </a:t>
            </a:r>
            <a:endParaRPr lang="en-US" altLang="ko-KR"/>
          </a:p>
          <a:p>
            <a:pPr lvl="1"/>
            <a:r>
              <a:rPr lang="en-US" altLang="ko-KR"/>
              <a:t>route, view 2</a:t>
            </a:r>
            <a:r>
              <a:rPr lang="ko-KR" altLang="en-US"/>
              <a:t>개의 필수 인자와 </a:t>
            </a:r>
            <a:r>
              <a:rPr lang="en-US" altLang="ko-KR"/>
              <a:t>kwargs, name 2</a:t>
            </a:r>
            <a:r>
              <a:rPr lang="ko-KR" altLang="en-US"/>
              <a:t>개의 선택 인자를 받습니다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route  : URL </a:t>
            </a:r>
            <a:r>
              <a:rPr lang="ko-KR" altLang="en-US"/>
              <a:t>패턴을 표현하는 문자열</a:t>
            </a:r>
            <a:r>
              <a:rPr lang="en-US" altLang="ko-KR"/>
              <a:t>. URL </a:t>
            </a:r>
            <a:r>
              <a:rPr lang="ko-KR" altLang="en-US"/>
              <a:t>스트링이라고도 함 </a:t>
            </a:r>
            <a:endParaRPr lang="en-US" altLang="ko-KR"/>
          </a:p>
          <a:p>
            <a:pPr lvl="1"/>
            <a:r>
              <a:rPr lang="en-US" altLang="ko-KR"/>
              <a:t>view</a:t>
            </a:r>
          </a:p>
          <a:p>
            <a:pPr lvl="2"/>
            <a:r>
              <a:rPr lang="en-US" altLang="ko-KR"/>
              <a:t>URL </a:t>
            </a:r>
            <a:r>
              <a:rPr lang="ko-KR" altLang="en-US"/>
              <a:t>스트링이 매칭되면 호출되는 뷰 함수 </a:t>
            </a:r>
            <a:endParaRPr lang="en-US" altLang="ko-KR"/>
          </a:p>
          <a:p>
            <a:pPr lvl="2"/>
            <a:r>
              <a:rPr lang="en-US" altLang="ko-KR"/>
              <a:t>HttpRequest </a:t>
            </a:r>
            <a:r>
              <a:rPr lang="ko-KR" altLang="en-US"/>
              <a:t>객체와 </a:t>
            </a:r>
            <a:r>
              <a:rPr lang="en-US" altLang="ko-KR"/>
              <a:t>URL </a:t>
            </a:r>
            <a:r>
              <a:rPr lang="ko-KR" altLang="en-US"/>
              <a:t>스트링에서 추출된 항목이 뷰 함수의 인자로 전달 </a:t>
            </a:r>
            <a:endParaRPr lang="en-US" altLang="ko-KR"/>
          </a:p>
          <a:p>
            <a:pPr lvl="1"/>
            <a:r>
              <a:rPr lang="en-US" altLang="ko-KR"/>
              <a:t>kwargs</a:t>
            </a:r>
          </a:p>
          <a:p>
            <a:pPr lvl="2"/>
            <a:r>
              <a:rPr lang="en-US" altLang="ko-KR"/>
              <a:t>URL </a:t>
            </a:r>
            <a:r>
              <a:rPr lang="ko-KR" altLang="en-US"/>
              <a:t>스트링에서 추출된 항목 외에 추가적인 인자를 뷰 함수에 전달할 때</a:t>
            </a:r>
            <a:r>
              <a:rPr lang="en-US" altLang="ko-KR"/>
              <a:t>, </a:t>
            </a:r>
            <a:r>
              <a:rPr lang="ko-KR" altLang="en-US"/>
              <a:t>파이썬 사전 타입으로 인자를 정의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본 예제에선 사용하지 않음 </a:t>
            </a:r>
            <a:endParaRPr lang="en-US" altLang="ko-KR"/>
          </a:p>
          <a:p>
            <a:pPr lvl="1"/>
            <a:r>
              <a:rPr lang="en-US" altLang="ko-KR"/>
              <a:t>name : </a:t>
            </a:r>
            <a:r>
              <a:rPr lang="ko-KR" altLang="en-US"/>
              <a:t>각 </a:t>
            </a:r>
            <a:r>
              <a:rPr lang="en-US" altLang="ko-KR"/>
              <a:t>URL </a:t>
            </a:r>
            <a:r>
              <a:rPr lang="ko-KR" altLang="en-US"/>
              <a:t>패턴별로 이름을 붙임</a:t>
            </a:r>
            <a:r>
              <a:rPr lang="en-US" altLang="ko-KR"/>
              <a:t>. </a:t>
            </a:r>
            <a:r>
              <a:rPr lang="ko-KR" altLang="en-US"/>
              <a:t>여기서 정해준 이름은 탬플릿 파일에서 많이 사용 </a:t>
            </a:r>
            <a:endParaRPr lang="en-US" altLang="ko-KR"/>
          </a:p>
          <a:p>
            <a:r>
              <a:rPr lang="ko-KR" altLang="en-US"/>
              <a:t>사용 예</a:t>
            </a:r>
            <a:endParaRPr lang="en-US" altLang="ko-KR"/>
          </a:p>
          <a:p>
            <a:pPr lvl="1"/>
            <a:r>
              <a:rPr lang="en-US" altLang="ko-KR"/>
              <a:t>path('polls', views.index, name='index') </a:t>
            </a:r>
          </a:p>
          <a:p>
            <a:pPr lvl="2"/>
            <a:r>
              <a:rPr lang="ko-KR" altLang="en-US"/>
              <a:t>요청의 </a:t>
            </a:r>
            <a:r>
              <a:rPr lang="en-US" altLang="ko-KR"/>
              <a:t>URL</a:t>
            </a:r>
            <a:r>
              <a:rPr lang="ko-KR" altLang="en-US"/>
              <a:t>이 </a:t>
            </a:r>
            <a:r>
              <a:rPr lang="en-US" altLang="ko-KR"/>
              <a:t>/polls/</a:t>
            </a:r>
            <a:r>
              <a:rPr lang="ko-KR" altLang="en-US"/>
              <a:t>라면 </a:t>
            </a:r>
            <a:r>
              <a:rPr lang="en-US" altLang="ko-KR"/>
              <a:t>views.index(request) </a:t>
            </a:r>
            <a:r>
              <a:rPr lang="ko-KR" altLang="en-US"/>
              <a:t>처럼 뷰 함수가 호출 </a:t>
            </a:r>
            <a:endParaRPr lang="en-US" altLang="ko-KR"/>
          </a:p>
          <a:p>
            <a:pPr lvl="2"/>
            <a:r>
              <a:rPr lang="ko-KR" altLang="en-US"/>
              <a:t>이 </a:t>
            </a:r>
            <a:r>
              <a:rPr lang="en-US" altLang="ko-KR"/>
              <a:t>URL </a:t>
            </a:r>
            <a:r>
              <a:rPr lang="ko-KR" altLang="en-US"/>
              <a:t>패턴의 이름을 </a:t>
            </a:r>
            <a:r>
              <a:rPr lang="en-US" altLang="ko-KR"/>
              <a:t>index</a:t>
            </a:r>
            <a:r>
              <a:rPr lang="ko-KR" altLang="en-US"/>
              <a:t>라고 정의 </a:t>
            </a:r>
            <a:endParaRPr lang="en-US" altLang="ko-KR"/>
          </a:p>
          <a:p>
            <a:pPr lvl="1"/>
            <a:r>
              <a:rPr lang="en-US" altLang="ko-KR"/>
              <a:t>path('polls/&lt;int:question_id&gt;', views.detail, name = 'detail')</a:t>
            </a:r>
          </a:p>
          <a:p>
            <a:pPr lvl="2"/>
            <a:r>
              <a:rPr lang="ko-KR" altLang="en-US"/>
              <a:t>요청 </a:t>
            </a:r>
            <a:r>
              <a:rPr lang="en-US" altLang="ko-KR"/>
              <a:t>URL</a:t>
            </a:r>
            <a:r>
              <a:rPr lang="ko-KR" altLang="en-US"/>
              <a:t>이 </a:t>
            </a:r>
            <a:r>
              <a:rPr lang="en-US" altLang="ko-KR"/>
              <a:t>/polls/3</a:t>
            </a:r>
            <a:r>
              <a:rPr lang="ko-KR" altLang="en-US"/>
              <a:t>이라면 </a:t>
            </a:r>
            <a:r>
              <a:rPr lang="en-US" altLang="ko-KR"/>
              <a:t>views.detail(request, question_id=3) </a:t>
            </a:r>
            <a:r>
              <a:rPr lang="ko-KR" altLang="en-US"/>
              <a:t>처럼 인자가 대입 </a:t>
            </a:r>
            <a:endParaRPr lang="en-US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64BC89-464F-4FF7-93A4-4B32F9C9754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896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4C7BAB-4907-4674-9804-08C860AAE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url</a:t>
            </a:r>
            <a:r>
              <a:rPr lang="ko-KR" altLang="en-US"/>
              <a:t> </a:t>
            </a:r>
            <a:r>
              <a:rPr lang="en-US" altLang="ko-KR"/>
              <a:t>namespace</a:t>
            </a:r>
            <a:r>
              <a:rPr lang="ko-KR" altLang="en-US"/>
              <a:t> 설정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ABEF63-FEF5-4C1B-83E0-9D0F96D5EA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31B852-1DA4-41A5-91ED-D22CD8E15BC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URL </a:t>
            </a:r>
            <a:r>
              <a:rPr lang="ko-KR" altLang="en-US"/>
              <a:t>네임스페이스 알아보기 </a:t>
            </a:r>
            <a:endParaRPr lang="en-US" altLang="ko-KR"/>
          </a:p>
          <a:p>
            <a:pPr lvl="1"/>
            <a:r>
              <a:rPr lang="en-US" altLang="ko-KR"/>
              <a:t>apps</a:t>
            </a:r>
            <a:r>
              <a:rPr lang="ko-KR" altLang="en-US"/>
              <a:t>의 </a:t>
            </a:r>
            <a:r>
              <a:rPr lang="en-US" altLang="ko-KR"/>
              <a:t>urls.py </a:t>
            </a:r>
            <a:r>
              <a:rPr lang="ko-KR" altLang="en-US"/>
              <a:t>파일에 네임스페이스라는 개념을 도입 </a:t>
            </a:r>
            <a:endParaRPr lang="en-US" altLang="ko-KR"/>
          </a:p>
          <a:p>
            <a:pPr lvl="1"/>
            <a:r>
              <a:rPr lang="ko-KR" altLang="en-US"/>
              <a:t>각각의 앱이 관리하는 독립된 이름 공간 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위의 예제는 </a:t>
            </a:r>
            <a:r>
              <a:rPr lang="en-US" altLang="ko-KR"/>
              <a:t>polls</a:t>
            </a:r>
            <a:r>
              <a:rPr lang="ko-KR" altLang="en-US"/>
              <a:t>라는 네임스페이스를 지정 </a:t>
            </a:r>
            <a:endParaRPr lang="en-US" altLang="ko-KR"/>
          </a:p>
          <a:p>
            <a:pPr lvl="1"/>
            <a:r>
              <a:rPr lang="en-US" altLang="ko-KR"/>
              <a:t>html</a:t>
            </a:r>
            <a:r>
              <a:rPr lang="ko-KR" altLang="en-US"/>
              <a:t>에서 해당 </a:t>
            </a:r>
            <a:r>
              <a:rPr lang="en-US" altLang="ko-KR"/>
              <a:t>url</a:t>
            </a:r>
            <a:r>
              <a:rPr lang="ko-KR" altLang="en-US"/>
              <a:t>을 호출할 때 </a:t>
            </a:r>
            <a:r>
              <a:rPr lang="en-US" altLang="ko-KR"/>
              <a:t>polls</a:t>
            </a:r>
            <a:r>
              <a:rPr lang="ko-KR" altLang="en-US"/>
              <a:t>라는 네임스페이스를 사용하여 호출할 수 있음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EA5D187-D1AD-4389-9137-BB75621E8FB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23B73C58-FF93-4A75-A7EA-785F6282C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745" y="2193343"/>
            <a:ext cx="5167618" cy="161582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django.urls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path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polls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views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app_name =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'polls'</a:t>
            </a:r>
            <a:b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urlpatterns = [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path(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views.index,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'index'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),                               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/polls/</a:t>
            </a: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path(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'&lt;int:question_id&gt;/'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views.detail,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'detail'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),           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/polls/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넘버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</a:t>
            </a: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path(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'&lt;int:question_id&gt;/results/'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views.results,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'results'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), 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/polls/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넘버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/results/</a:t>
            </a: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path(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'&lt;int:question_id&gt;/vote/'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views.vote,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'vote'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),          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/polls/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넘버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/vote/</a:t>
            </a: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699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C54700-A8F3-429E-88C0-4A8208815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url</a:t>
            </a:r>
            <a:r>
              <a:rPr lang="ko-KR" altLang="en-US"/>
              <a:t>과 </a:t>
            </a:r>
            <a:r>
              <a:rPr lang="en-US" altLang="ko-KR"/>
              <a:t>views.py </a:t>
            </a:r>
            <a:r>
              <a:rPr lang="ko-KR" altLang="en-US"/>
              <a:t>연결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FD1922-C9B3-41FC-B18F-2FC7EEEA58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512948-3EF0-409A-84A1-0B226A9E12F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urls.py</a:t>
            </a:r>
            <a:r>
              <a:rPr lang="ko-KR" altLang="en-US"/>
              <a:t>에서 </a:t>
            </a:r>
            <a:r>
              <a:rPr lang="en-US" altLang="ko-KR"/>
              <a:t>path</a:t>
            </a:r>
            <a:r>
              <a:rPr lang="ko-KR" altLang="en-US"/>
              <a:t>함수 안에 전달되는 매개변수 예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results()</a:t>
            </a:r>
            <a:r>
              <a:rPr lang="ko-KR" altLang="en-US"/>
              <a:t>안에 매개변수로 </a:t>
            </a:r>
            <a:r>
              <a:rPr lang="en-US" altLang="ko-KR"/>
              <a:t>question_id</a:t>
            </a:r>
            <a:r>
              <a:rPr lang="ko-KR" altLang="en-US"/>
              <a:t>가 들어 있음</a:t>
            </a:r>
            <a:r>
              <a:rPr lang="en-US" altLang="ko-KR"/>
              <a:t>. </a:t>
            </a:r>
            <a:r>
              <a:rPr lang="ko-KR" altLang="en-US"/>
              <a:t>이 것은 </a:t>
            </a:r>
            <a:r>
              <a:rPr lang="en-US" altLang="ko-KR"/>
              <a:t>url </a:t>
            </a:r>
            <a:r>
              <a:rPr lang="ko-KR" altLang="en-US"/>
              <a:t>매핑에 있던 </a:t>
            </a:r>
            <a:r>
              <a:rPr lang="en-US" altLang="ko-KR"/>
              <a:t>question_id</a:t>
            </a:r>
            <a:r>
              <a:rPr lang="ko-KR" altLang="en-US"/>
              <a:t>이다</a:t>
            </a:r>
            <a:r>
              <a:rPr lang="en-US" altLang="ko-KR"/>
              <a:t>. </a:t>
            </a:r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E4A6A0-851E-4A44-A0FC-423B3F03C5E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CAB123F4-9DB5-4F7D-A07F-FCC68A3CC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884" y="1642792"/>
            <a:ext cx="5167618" cy="161582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django.urls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path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polls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views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app_name =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'polls'</a:t>
            </a:r>
            <a:b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urlpatterns = [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path(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views.index,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'index'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),                               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/polls/</a:t>
            </a: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path(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'&lt;int:question_id&gt;/'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views.detail,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'detail'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),           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/polls/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넘버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</a:t>
            </a: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path(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'&lt;int:question_id&gt;/results/'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views.results,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'results'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), 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/polls/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넘버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/results/</a:t>
            </a: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path(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'&lt;int:question_id&gt;/vote/'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views.vote,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'vote'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),          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/polls/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넘버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/vote/</a:t>
            </a: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9849E9-6FBA-43AB-ADCE-852985EC4C3E}"/>
              </a:ext>
            </a:extLst>
          </p:cNvPr>
          <p:cNvSpPr txBox="1"/>
          <p:nvPr/>
        </p:nvSpPr>
        <p:spPr>
          <a:xfrm>
            <a:off x="738188" y="3623755"/>
            <a:ext cx="457200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1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# views.py</a:t>
            </a:r>
          </a:p>
          <a:p>
            <a:endParaRPr kumimoji="0" lang="en-US" altLang="ko-KR" sz="1100" b="0" i="0" u="none" strike="noStrike" cap="none" normalizeH="0" baseline="0">
              <a:ln>
                <a:noFill/>
              </a:ln>
              <a:solidFill>
                <a:srgbClr val="0033B3"/>
              </a:solidFill>
              <a:effectLst/>
              <a:latin typeface="Arial Unicode MS"/>
              <a:ea typeface="JetBrains Mono"/>
            </a:endParaRPr>
          </a:p>
          <a:p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results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(request, question_id):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question = get_object_or_404(Question,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pk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=question_id)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render(request, </a:t>
            </a:r>
            <a:r>
              <a:rPr kumimoji="0" lang="ko-KR" altLang="ko-KR" sz="11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'polls/results.html'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{</a:t>
            </a:r>
            <a:r>
              <a:rPr kumimoji="0" lang="ko-KR" altLang="ko-KR" sz="11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'question'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question})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41890631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DDCE88-3005-4371-83EB-4D753900E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views.py</a:t>
            </a:r>
            <a:r>
              <a:rPr lang="ko-KR" altLang="en-US"/>
              <a:t>에 코딩하기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B30356-EEA6-48BA-8336-3A427AE0B0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EBE3FC-87E3-4939-BEE7-856703024D6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코드</a:t>
            </a: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E9A283-6E0B-4AC2-AB17-206D9C44B08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0856C46-4DE7-4EF5-8A12-304B5B00D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037" y="1481167"/>
            <a:ext cx="8355435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django.shortcuts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render</a:t>
            </a: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django.shortcuts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get_object_or_404, render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django.http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HttpResponseRedirect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django.urls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reverse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polls.models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Choice, Question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index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(request):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latest_question_list = Question.objects.all().order_by(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'-pub_date'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)[: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context = {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'latest_question_list'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latest_question_list}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render(request,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'polls/index.html'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context)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detail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(request, question_id):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question = get_object_or_404(Question,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pk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=question_id)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render(request,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'polls/detail.html'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{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'question'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question})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results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(request, question_id):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question = get_object_or_404(Question,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pk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=question_id)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render(request,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'polls/results.html'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{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'question'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question})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vote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(request, question_id):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question = get_object_or_404(Question,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pk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=question_id)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selected_choice = question.choice_set.get(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pk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=request.POST[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'choice'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KeyError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Choice.DoesNotExist):</a:t>
            </a: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render(request,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'polls/detail.html'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{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'question'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question,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'error_message'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"You didn't select a choice."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})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else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selected_choice.votes +=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selected_choice.save()</a:t>
            </a: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HttpResponseRedirect(reverse(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'polls:results'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args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=(question.id,)))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9289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EE438-49FB-467A-AC61-8212DA55E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index()</a:t>
            </a:r>
            <a:r>
              <a:rPr lang="ko-KR" altLang="en-US"/>
              <a:t> 뷰 함수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39B7A1-793E-4CAD-AB57-D56A4AC5C0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958ECF-3ECB-4D36-894F-C8E92B18222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index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(request):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latest_question_list = Question.objects.all().order_by(</a:t>
            </a: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'-pub_date'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)[: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pPr lvl="1"/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템플릿에서 넘겨줄 객체의 이름일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latest_question_list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로 정합니다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. </a:t>
            </a:r>
          </a:p>
          <a:p>
            <a:pPr lvl="1"/>
            <a:r>
              <a:rPr kumimoji="0" lang="en-US" altLang="ko-KR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latest_question_list </a:t>
            </a:r>
            <a:r>
              <a:rPr kumimoji="0" lang="ko-KR" altLang="en-US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객체는 </a:t>
            </a:r>
            <a:r>
              <a:rPr kumimoji="0" lang="en-US" altLang="ko-KR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Question </a:t>
            </a:r>
            <a:r>
              <a:rPr kumimoji="0" lang="ko-KR" altLang="en-US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테이블 객체에서 </a:t>
            </a:r>
            <a:r>
              <a:rPr kumimoji="0" lang="en-US" altLang="ko-KR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pub_date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 컬럼의 역순으로 정렬하여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5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개의 최근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Question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객체를 가져와 만듭니다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. </a:t>
            </a:r>
            <a:endParaRPr kumimoji="0" lang="en-US" altLang="ko-KR" sz="1175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context = {</a:t>
            </a: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'latest_question_list'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latest_question_list}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pPr lvl="1"/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템플릿에 넘겨주는 방식은 </a:t>
            </a:r>
            <a:r>
              <a:rPr lang="ko-KR" altLang="en-US" sz="1175">
                <a:solidFill>
                  <a:srgbClr val="FF0000"/>
                </a:solidFill>
                <a:latin typeface="Arial Unicode MS"/>
                <a:ea typeface="JetBrains Mono"/>
              </a:rPr>
              <a:t>파이썬 사전 타입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으로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,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템플릿에 사용될 변수명과 그 변수명에 해당하는 객체를 매핑하는 사전으로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context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변수를 만들어서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render()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함수에 보내줍니다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. 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render(request, </a:t>
            </a: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'polls/index.html'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context)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pPr lvl="1"/>
            <a:r>
              <a:rPr kumimoji="0" lang="en-US" altLang="ko-KR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render()</a:t>
            </a:r>
            <a:r>
              <a:rPr kumimoji="0" lang="ko-KR" altLang="en-US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함수는 템플릿 파일인 </a:t>
            </a:r>
            <a:r>
              <a:rPr kumimoji="0" lang="en-US" altLang="ko-KR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polls/index.html</a:t>
            </a:r>
            <a:r>
              <a:rPr kumimoji="0" lang="ko-KR" altLang="en-US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에 </a:t>
            </a:r>
            <a:r>
              <a:rPr kumimoji="0" lang="en-US" altLang="ko-KR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context </a:t>
            </a:r>
            <a:r>
              <a:rPr kumimoji="0" lang="ko-KR" altLang="en-US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변수를 적용하여 사용자에게 보여줄 최종 </a:t>
            </a:r>
            <a:r>
              <a:rPr kumimoji="0" lang="en-US" altLang="ko-KR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HTML </a:t>
            </a:r>
            <a:r>
              <a:rPr kumimoji="0" lang="ko-KR" altLang="en-US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텍스트를 만들고</a:t>
            </a:r>
            <a:r>
              <a:rPr kumimoji="0" lang="en-US" altLang="ko-KR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en-US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이를 담아서 </a:t>
            </a:r>
            <a:r>
              <a:rPr kumimoji="0" lang="en-US" altLang="ko-KR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HttpResponse </a:t>
            </a:r>
            <a:r>
              <a:rPr kumimoji="0" lang="ko-KR" altLang="en-US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객체를 반환합니다</a:t>
            </a:r>
            <a:r>
              <a:rPr kumimoji="0" lang="en-US" altLang="ko-KR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 </a:t>
            </a:r>
          </a:p>
          <a:p>
            <a:pPr marL="342900" lvl="1" indent="0">
              <a:buNone/>
            </a:pPr>
            <a:endParaRPr kumimoji="0" lang="en-US" altLang="ko-KR" sz="1175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pPr marL="14287" indent="0">
              <a:buNone/>
            </a:pPr>
            <a:r>
              <a:rPr lang="en-US" altLang="ko-KR" sz="1400">
                <a:solidFill>
                  <a:srgbClr val="080808"/>
                </a:solidFill>
                <a:latin typeface="Arial Unicode MS"/>
                <a:ea typeface="JetBrains Mono"/>
              </a:rPr>
              <a:t>index() </a:t>
            </a:r>
            <a:r>
              <a:rPr lang="ko-KR" altLang="en-US" sz="1400">
                <a:solidFill>
                  <a:srgbClr val="080808"/>
                </a:solidFill>
                <a:latin typeface="Arial Unicode MS"/>
                <a:ea typeface="JetBrains Mono"/>
              </a:rPr>
              <a:t>뷰 함수는 최종적으로 클라이언트에게 응답할 데이터인 </a:t>
            </a:r>
            <a:r>
              <a:rPr lang="en-US" altLang="ko-KR" sz="1400">
                <a:solidFill>
                  <a:srgbClr val="080808"/>
                </a:solidFill>
                <a:latin typeface="Arial Unicode MS"/>
                <a:ea typeface="JetBrains Mono"/>
              </a:rPr>
              <a:t>HttpResponse </a:t>
            </a:r>
            <a:r>
              <a:rPr lang="ko-KR" altLang="en-US" sz="1400">
                <a:solidFill>
                  <a:srgbClr val="080808"/>
                </a:solidFill>
                <a:latin typeface="Arial Unicode MS"/>
                <a:ea typeface="JetBrains Mono"/>
              </a:rPr>
              <a:t>객체를 반환합니다</a:t>
            </a:r>
            <a:r>
              <a:rPr lang="en-US" altLang="ko-KR" sz="1400">
                <a:solidFill>
                  <a:srgbClr val="080808"/>
                </a:solidFill>
                <a:latin typeface="Arial Unicode MS"/>
                <a:ea typeface="JetBrains Mono"/>
              </a:rPr>
              <a:t>. 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66B81C7-41BE-4450-B263-6EB33538E63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899DB9-2A9E-4787-9B6A-760A2DBB5BC2}"/>
              </a:ext>
            </a:extLst>
          </p:cNvPr>
          <p:cNvSpPr txBox="1"/>
          <p:nvPr/>
        </p:nvSpPr>
        <p:spPr>
          <a:xfrm>
            <a:off x="1404302" y="5449007"/>
            <a:ext cx="739262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/>
              <a:t>단축함수</a:t>
            </a:r>
            <a:endParaRPr lang="en-US" altLang="ko-KR" sz="1200"/>
          </a:p>
          <a:p>
            <a:r>
              <a:rPr lang="en-US" altLang="ko-KR" sz="1200"/>
              <a:t>- </a:t>
            </a:r>
            <a:r>
              <a:rPr lang="ko-KR" altLang="en-US" sz="1200"/>
              <a:t>웹 프로그램 개발 시 자주 사용되는 기능들</a:t>
            </a:r>
            <a:r>
              <a:rPr lang="en-US" altLang="ko-KR" sz="1200"/>
              <a:t>, </a:t>
            </a:r>
            <a:r>
              <a:rPr lang="ko-KR" altLang="en-US" sz="1200"/>
              <a:t>예를 들어 </a:t>
            </a:r>
            <a:r>
              <a:rPr lang="en-US" altLang="ko-KR" sz="1200"/>
              <a:t>render() </a:t>
            </a:r>
            <a:r>
              <a:rPr lang="ko-KR" altLang="en-US" sz="1200"/>
              <a:t>함수처럼 템플릿 코드를 로딩한 후에 컨텍스트 변수를 적용하고</a:t>
            </a:r>
            <a:r>
              <a:rPr lang="en-US" altLang="ko-KR" sz="1200"/>
              <a:t>, </a:t>
            </a:r>
            <a:r>
              <a:rPr lang="ko-KR" altLang="en-US" sz="1200"/>
              <a:t>그 결과를 </a:t>
            </a:r>
            <a:r>
              <a:rPr lang="en-US" altLang="ko-KR" sz="1200"/>
              <a:t>HTTPResponse </a:t>
            </a:r>
            <a:r>
              <a:rPr lang="ko-KR" altLang="en-US" sz="1200"/>
              <a:t>객체에 담아 반환하는 작업 등의 공통적으로 사용되는 기능들을 장고에서는 이미 개발하여 내장 함수로 제공하고 있고</a:t>
            </a:r>
            <a:r>
              <a:rPr lang="en-US" altLang="ko-KR" sz="1200"/>
              <a:t>, </a:t>
            </a:r>
            <a:r>
              <a:rPr lang="ko-KR" altLang="en-US" sz="1200"/>
              <a:t>이를 단축함수라고 합니다</a:t>
            </a:r>
            <a:r>
              <a:rPr lang="en-US" altLang="ko-KR" sz="1200"/>
              <a:t>. 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5489659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6ED9AB-A0CC-4D1B-91B0-5ACCCBDB8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index.html </a:t>
            </a:r>
            <a:r>
              <a:rPr lang="ko-KR" altLang="en-US"/>
              <a:t>파일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A52CC0-8E2B-4ADE-9E51-2FE9B16C48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1F395F-D10C-44DA-981A-806A3B89054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{% if latest_question_list %}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pPr lvl="1"/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latest_question_list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객체는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index()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뷰 함수에서 넘겨주는 파라미터</a:t>
            </a:r>
            <a:endParaRPr lang="en-US" altLang="ko-KR" sz="1175">
              <a:solidFill>
                <a:srgbClr val="080808"/>
              </a:solidFill>
              <a:latin typeface="Arial Unicode MS"/>
              <a:ea typeface="JetBrains Mono"/>
            </a:endParaRPr>
          </a:p>
          <a:p>
            <a:pPr marL="0" indent="0">
              <a:buNone/>
            </a:pPr>
            <a:r>
              <a:rPr kumimoji="0" lang="en-US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ul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{% for question in latest_question_list %}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&lt;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li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&gt;&lt;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href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="/polls/{{ question.id }}/"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&gt;{{ question.question_text }}&lt;/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&gt;&lt;/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li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{% endfor %}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&lt;/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ul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pPr marL="500063" lvl="1" indent="-171450"/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latest_question_list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객체의 내용을 순회하면서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question_text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를 순서 없는 리스트로 화면에 출력 </a:t>
            </a:r>
            <a:endParaRPr lang="en-US" altLang="ko-KR" sz="1175">
              <a:solidFill>
                <a:srgbClr val="080808"/>
              </a:solidFill>
              <a:latin typeface="Arial Unicode MS"/>
              <a:ea typeface="JetBrains Mono"/>
            </a:endParaRPr>
          </a:p>
          <a:p>
            <a:pPr marL="500063" lvl="1" indent="-171450"/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각 텍스트에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URL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링크를 연결 합니다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. </a:t>
            </a:r>
          </a:p>
          <a:p>
            <a:pPr marL="500063" lvl="1" indent="-171450"/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해당 링크를 클릭하게 되면 아래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urls.py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에 설정한 주소로 이동합니다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. </a:t>
            </a:r>
          </a:p>
          <a:p>
            <a:pPr marL="1085850" lvl="2" indent="-171450"/>
            <a:r>
              <a:rPr lang="en-US" altLang="ko-KR" sz="1100">
                <a:solidFill>
                  <a:srgbClr val="080808"/>
                </a:solidFill>
                <a:latin typeface="Arial Unicode MS"/>
                <a:ea typeface="JetBrains Mono"/>
              </a:rPr>
              <a:t>path('&lt;int:question_id&gt;/', views.detail, name='detail'),            # /polls/</a:t>
            </a:r>
            <a:r>
              <a:rPr lang="ko-KR" altLang="en-US" sz="1100">
                <a:solidFill>
                  <a:srgbClr val="080808"/>
                </a:solidFill>
                <a:latin typeface="Arial Unicode MS"/>
                <a:ea typeface="JetBrains Mono"/>
              </a:rPr>
              <a:t>넘버</a:t>
            </a:r>
            <a:r>
              <a:rPr lang="en-US" altLang="ko-KR" sz="1100">
                <a:solidFill>
                  <a:srgbClr val="080808"/>
                </a:solidFill>
                <a:latin typeface="Arial Unicode MS"/>
                <a:ea typeface="JetBrains Mono"/>
              </a:rPr>
              <a:t>/</a:t>
            </a:r>
          </a:p>
          <a:p>
            <a:pPr marL="0" indent="0">
              <a:buNone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{% else %}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&lt;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&gt;No polls are available.&lt;/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{% endif %}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pPr marL="328613" lvl="1" indent="0">
              <a:buNone/>
            </a:pP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-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만일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latest_question_list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객체에 내용이 없다면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“No polls are available”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문장을 화면에 출력합니다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. </a:t>
            </a:r>
            <a:endParaRPr kumimoji="0" lang="en-US" altLang="ko-KR" sz="1175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pPr marL="0" indent="0">
              <a:buNone/>
            </a:pPr>
            <a:endParaRPr kumimoji="0" lang="ko-KR" altLang="ko-K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91C7CE-BCD0-44CF-AD14-041D3A10F49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4909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7DEBD-FB9C-4CAE-AF35-D432EA7CC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detail() </a:t>
            </a:r>
            <a:r>
              <a:rPr lang="ko-KR" altLang="en-US"/>
              <a:t>뷰 함수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4CF8A1-8A09-49F3-8917-24C7131014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D5E373-7D4D-4669-A318-67E54F3CFEE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detail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(request,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ea typeface="JetBrains Mono"/>
              </a:rPr>
              <a:t>question_id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):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pPr lvl="1"/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뷰 함수를 정의합니다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. request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객체는 필수 인자이고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,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추가적으로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question_id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인자를 받습니다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. </a:t>
            </a:r>
          </a:p>
          <a:p>
            <a:pPr lvl="1"/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url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에 있는 아래 코드에서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question_id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의 값이 전달됩니다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. </a:t>
            </a:r>
          </a:p>
          <a:p>
            <a:pPr lvl="1"/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path(‘polls/&lt;</a:t>
            </a:r>
            <a:r>
              <a:rPr lang="en-US" altLang="ko-KR" sz="1175">
                <a:solidFill>
                  <a:srgbClr val="FF0000"/>
                </a:solidFill>
                <a:latin typeface="Arial Unicode MS"/>
                <a:ea typeface="JetBrains Mono"/>
              </a:rPr>
              <a:t>int:question_id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&gt;/‘, views.datail, name=‘detail)</a:t>
            </a:r>
          </a:p>
          <a:p>
            <a:pPr marL="0" indent="0">
              <a:buNone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</a:t>
            </a:r>
            <a:r>
              <a:rPr kumimoji="0" lang="en-US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question = get_object_or_404(Question,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pk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=question_id)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pPr lvl="1"/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단축함수를 사용하고 있습니다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.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첫번째 인자는 모델 클래스이고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,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두번 째 인자부터는 검색 조건을 여러 개 사용할 수 있습니다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.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이 예제는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Question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모델 클래스로부터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pk=question_id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검색 조건에 맞는 객체를 조회합니다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. </a:t>
            </a:r>
          </a:p>
          <a:p>
            <a:pPr lvl="1"/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조건에 맞는 객체가 없다면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Http404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익셉션을 발생시킵니다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. </a:t>
            </a:r>
          </a:p>
          <a:p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render(request, </a:t>
            </a: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'polls/detail.html'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{</a:t>
            </a: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'question'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question})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endParaRPr lang="en-US" altLang="ko-KR"/>
          </a:p>
          <a:p>
            <a:r>
              <a:rPr lang="en-US" altLang="ko-KR"/>
              <a:t>get_object_or_404 </a:t>
            </a:r>
            <a:r>
              <a:rPr lang="ko-KR" altLang="en-US"/>
              <a:t>함수</a:t>
            </a:r>
            <a:endParaRPr lang="en-US" altLang="ko-KR"/>
          </a:p>
          <a:p>
            <a:pPr lvl="1"/>
            <a:r>
              <a:rPr lang="ko-KR" altLang="en-US"/>
              <a:t>모델의 기본키를 이용해서 모델 객체 한 건을 반환한다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pk</a:t>
            </a:r>
            <a:r>
              <a:rPr lang="ko-KR" altLang="en-US"/>
              <a:t>에 해당하는 건이 없으면 오류 대신 </a:t>
            </a:r>
            <a:r>
              <a:rPr lang="en-US" altLang="ko-KR"/>
              <a:t>404</a:t>
            </a:r>
            <a:r>
              <a:rPr lang="ko-KR" altLang="en-US"/>
              <a:t>페이지를 반환한다</a:t>
            </a:r>
            <a:r>
              <a:rPr lang="en-US" altLang="ko-KR"/>
              <a:t>. </a:t>
            </a:r>
          </a:p>
          <a:p>
            <a:r>
              <a:rPr lang="en-US" altLang="ko-KR"/>
              <a:t>404 </a:t>
            </a:r>
            <a:r>
              <a:rPr lang="ko-KR" altLang="en-US"/>
              <a:t>페이지란</a:t>
            </a:r>
            <a:r>
              <a:rPr lang="en-US" altLang="ko-KR"/>
              <a:t>?</a:t>
            </a:r>
          </a:p>
          <a:p>
            <a:pPr lvl="1"/>
            <a:r>
              <a:rPr lang="en-US" altLang="ko-KR"/>
              <a:t>HTTP </a:t>
            </a:r>
            <a:r>
              <a:rPr lang="ko-KR" altLang="en-US"/>
              <a:t>요청을 하고</a:t>
            </a:r>
            <a:r>
              <a:rPr lang="en-US" altLang="ko-KR"/>
              <a:t>, </a:t>
            </a:r>
            <a:r>
              <a:rPr lang="ko-KR" altLang="en-US"/>
              <a:t>장고는 그 요청에 응답을 한다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요청에 따라 코드를 리턴하는데 아래는 응답 코드들의 예 </a:t>
            </a:r>
          </a:p>
          <a:p>
            <a:pPr lvl="1"/>
            <a:endParaRPr lang="en-US" altLang="ko-KR"/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58F7E4-A02E-4295-8243-90F902ED1C1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A2D71272-3EC8-4266-84CB-314CF677B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691" y="5053221"/>
            <a:ext cx="3376737" cy="124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9543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A36FE-3BAC-4A47-AAE6-B5B921821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detail.html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0ADA93-DA47-4528-A6D7-6A52F7DB20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367242-D0D1-4C1E-93F5-08A88F2D735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h1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&gt;{{ question.question_text }}&lt;/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h1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{% if error_message %}&lt;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&gt;&lt;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strong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&gt;{{ error_message }}&lt;/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strong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&gt;&lt;/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&gt;{% endif %}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pPr lvl="1"/>
            <a:r>
              <a:rPr kumimoji="0" lang="ko-KR" altLang="en-US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에러가 있다면 에러 메시지를 화면에 보여줍니다</a:t>
            </a:r>
            <a:r>
              <a:rPr kumimoji="0" lang="en-US" altLang="ko-KR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 </a:t>
            </a:r>
            <a:r>
              <a:rPr kumimoji="0" lang="ko-KR" altLang="en-US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에러를 체크하는 로직은 </a:t>
            </a:r>
            <a:r>
              <a:rPr kumimoji="0" lang="en-US" altLang="ko-KR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vote() </a:t>
            </a:r>
            <a:r>
              <a:rPr kumimoji="0" lang="ko-KR" altLang="en-US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뷰 함수에 있습니다</a:t>
            </a:r>
            <a:r>
              <a:rPr kumimoji="0" lang="en-US" altLang="ko-KR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 </a:t>
            </a:r>
          </a:p>
          <a:p>
            <a:pPr lvl="1"/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vote()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뷰 함수에서 익셉션이 발생되면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error_message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를 담아서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detail.html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템플릿을 렌더링하고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,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그에 따라 지금 보고 있는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detail.html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템플릿에서 에러 메시지를 보여주게 됩니다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. </a:t>
            </a:r>
            <a:endParaRPr kumimoji="0" lang="en-US" altLang="ko-KR" sz="1175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form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action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="{% url 'polls:vote' question.id %}"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method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="post"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pPr lvl="1"/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폼에 입력된 데이터는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POST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방식으로 보냅니다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.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서버 측의 데이터를 변경하는 경우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,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일반적으로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GET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이 아니라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POST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방식을 사용합니다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. </a:t>
            </a:r>
          </a:p>
          <a:p>
            <a:pPr lvl="1"/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polls:vote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는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URLconf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에서 정의한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URL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패턴의 이름입니다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. </a:t>
            </a:r>
          </a:p>
          <a:p>
            <a:pPr lvl="2"/>
            <a:r>
              <a:rPr lang="en-US" altLang="ko-KR" sz="1100">
                <a:solidFill>
                  <a:srgbClr val="080808"/>
                </a:solidFill>
                <a:latin typeface="Arial Unicode MS"/>
                <a:ea typeface="JetBrains Mono"/>
              </a:rPr>
              <a:t>path('&lt;int:question_id&gt;/vote/', views.vote, name='vote'),           # /polls/</a:t>
            </a:r>
            <a:r>
              <a:rPr lang="ko-KR" altLang="en-US" sz="1100">
                <a:solidFill>
                  <a:srgbClr val="080808"/>
                </a:solidFill>
                <a:latin typeface="Arial Unicode MS"/>
                <a:ea typeface="JetBrains Mono"/>
              </a:rPr>
              <a:t>넘버</a:t>
            </a:r>
            <a:r>
              <a:rPr lang="en-US" altLang="ko-KR" sz="1100">
                <a:solidFill>
                  <a:srgbClr val="080808"/>
                </a:solidFill>
                <a:latin typeface="Arial Unicode MS"/>
                <a:ea typeface="JetBrains Mono"/>
              </a:rPr>
              <a:t>/vote/</a:t>
            </a:r>
          </a:p>
          <a:p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{% csrf_token %}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pPr lvl="1"/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CSRF(Cross Site Request Forgery)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공격을 방지하기 위한 제공되는 기능입니다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. </a:t>
            </a:r>
          </a:p>
          <a:p>
            <a:pPr marL="0" indent="0">
              <a:buNone/>
            </a:pP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55FD633-525A-4172-88B4-E076E6553C2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1130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A36FE-3BAC-4A47-AAE6-B5B921821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detail.html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0ADA93-DA47-4528-A6D7-6A52F7DB20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367242-D0D1-4C1E-93F5-08A88F2D735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{% for choice in question.choice_set.all %}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pPr lvl="1"/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{% for %}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태그로 뷰 함수에서 넘어온 객체를 순회하고 있습니다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. </a:t>
            </a:r>
          </a:p>
          <a:p>
            <a:pPr lvl="1"/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index()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뷰에서처럼 이번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detail()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뷰 함수에서도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Question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객체를 템플릿으로 넘겨주고 있습니다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. </a:t>
            </a:r>
          </a:p>
          <a:p>
            <a:pPr lvl="1"/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뷰 함수를 작성할 때 템플릿에서 무엇을 넘겨줄지는 항상 숙고해야하는 사항입니다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. question.choice_set.all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의 의미는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Question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객체의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choice_set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속성에 들어 있는 모든 항목을 의미합니다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. </a:t>
            </a:r>
          </a:p>
          <a:p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&lt;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input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type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="radio"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="choice"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="choice{{ forloop.counter }}"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value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="{{ choice.id }}"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/&gt;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pPr lvl="1"/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라디오 버튼으로 답변 항목을 보여주고 있습니다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.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해당 라디오 버튼을 선택하면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POST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데이터가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‘choice=‘3’(choice.id)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형태로 구성되도록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name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과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value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속성을 정의하고 있습니다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. </a:t>
            </a:r>
          </a:p>
          <a:p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&lt;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label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for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="choice{{ forloop.counter }}"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&gt;{{ choice.choice_text }}&lt;/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label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&gt;&lt;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br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/&gt;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pPr lvl="1"/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forloop.counter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변수는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for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루프를 실행한 횟수를 담고 있는 템플릿 변수입니다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. </a:t>
            </a:r>
          </a:p>
          <a:p>
            <a:pPr lvl="1"/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&lt;label for&gt;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속성과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&lt;input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id&gt;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속성은 값이 같아야 서로 바인딩됩니다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. </a:t>
            </a:r>
          </a:p>
          <a:p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{% endfor %}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input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type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="submit"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value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="Vote"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/&gt;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pPr lvl="1"/>
            <a:r>
              <a:rPr kumimoji="0" lang="en-US" altLang="ko-KR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Vote </a:t>
            </a:r>
            <a:r>
              <a:rPr kumimoji="0" lang="ko-KR" altLang="en-US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버튼을 클릭하면 사용자가 선택한 폼 데이터가 </a:t>
            </a:r>
            <a:r>
              <a:rPr kumimoji="0" lang="en-US" altLang="ko-KR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POST </a:t>
            </a:r>
            <a:r>
              <a:rPr kumimoji="0" lang="ko-KR" altLang="en-US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방식으로 </a:t>
            </a:r>
            <a:r>
              <a:rPr kumimoji="0" lang="en-US" altLang="ko-KR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polls:vote URL</a:t>
            </a:r>
            <a:r>
              <a:rPr kumimoji="0" lang="ko-KR" altLang="en-US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로 전송됩니다</a:t>
            </a:r>
            <a:r>
              <a:rPr kumimoji="0" lang="en-US" altLang="ko-KR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 </a:t>
            </a:r>
          </a:p>
          <a:p>
            <a:pPr lvl="1"/>
            <a:r>
              <a:rPr kumimoji="0" lang="en-US" altLang="ko-KR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vote() </a:t>
            </a:r>
            <a:r>
              <a:rPr kumimoji="0" lang="ko-KR" altLang="en-US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뷰 함수에서는 </a:t>
            </a:r>
            <a:r>
              <a:rPr kumimoji="0" lang="en-US" altLang="ko-KR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request.POST[‘choice’]</a:t>
            </a:r>
            <a:r>
              <a:rPr kumimoji="0" lang="ko-KR" altLang="en-US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구문으로 액세스합니다</a:t>
            </a:r>
            <a:r>
              <a:rPr kumimoji="0" lang="en-US" altLang="ko-KR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 </a:t>
            </a:r>
          </a:p>
          <a:p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&lt;/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form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endParaRPr kumimoji="0" lang="ko-KR" altLang="ko-K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55FD633-525A-4172-88B4-E076E6553C2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586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7DE640-98A1-4021-AA28-10808ABC1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디자인 패턴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CB201B-2F68-4077-AA9B-B08E16CC5F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29D07D-3736-49E1-BCD6-2273A794836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디자인 패턴</a:t>
            </a:r>
            <a:endParaRPr lang="en-US" altLang="ko-KR"/>
          </a:p>
          <a:p>
            <a:pPr lvl="1"/>
            <a:r>
              <a:rPr lang="ko-KR" altLang="en-US"/>
              <a:t>디자인 패턴은 설계 문제의 해답이라고 할 수 있음 </a:t>
            </a:r>
            <a:endParaRPr lang="en-US" altLang="ko-KR"/>
          </a:p>
          <a:p>
            <a:pPr lvl="1"/>
            <a:r>
              <a:rPr lang="ko-KR" altLang="en-US"/>
              <a:t>웹 프로그래밍은 백엔트</a:t>
            </a:r>
            <a:r>
              <a:rPr lang="en-US" altLang="ko-KR"/>
              <a:t>, </a:t>
            </a:r>
            <a:r>
              <a:rPr lang="ko-KR" altLang="en-US"/>
              <a:t>프론트 프로그래머와 기획자</a:t>
            </a:r>
            <a:r>
              <a:rPr lang="en-US" altLang="ko-KR"/>
              <a:t>, </a:t>
            </a:r>
            <a:r>
              <a:rPr lang="ko-KR" altLang="en-US"/>
              <a:t>디자이나까지 다양한 영역의 사람들이 얽혀서 일을 진행하기 때문에 그래서 종종 다툼이 발생</a:t>
            </a:r>
            <a:endParaRPr lang="en-US" altLang="ko-KR"/>
          </a:p>
          <a:p>
            <a:pPr lvl="1"/>
            <a:r>
              <a:rPr lang="ko-KR" altLang="en-US"/>
              <a:t>백엔트 쪽 일도 한사람이 전담하기보다는 </a:t>
            </a:r>
            <a:r>
              <a:rPr lang="en-US" altLang="ko-KR"/>
              <a:t>DB</a:t>
            </a:r>
            <a:r>
              <a:rPr lang="ko-KR" altLang="en-US"/>
              <a:t>엔지니어의 설계를 전달 받아 적용하기도 하고</a:t>
            </a:r>
            <a:r>
              <a:rPr lang="en-US" altLang="ko-KR"/>
              <a:t>, </a:t>
            </a:r>
            <a:r>
              <a:rPr lang="ko-KR" altLang="en-US"/>
              <a:t>로직을 만들고 수정하기도 함 </a:t>
            </a:r>
            <a:endParaRPr lang="en-US" altLang="ko-KR"/>
          </a:p>
          <a:p>
            <a:pPr lvl="1"/>
            <a:r>
              <a:rPr lang="ko-KR" altLang="en-US"/>
              <a:t>또 웹 서버와 연동도 생각해야 함 </a:t>
            </a:r>
            <a:endParaRPr lang="en-US" altLang="ko-KR"/>
          </a:p>
          <a:p>
            <a:pPr lvl="1"/>
            <a:r>
              <a:rPr lang="ko-KR" altLang="en-US"/>
              <a:t>디자인 패턴은 하나의 파일에 백엔드</a:t>
            </a:r>
            <a:r>
              <a:rPr lang="en-US" altLang="ko-KR"/>
              <a:t>, </a:t>
            </a:r>
            <a:r>
              <a:rPr lang="ko-KR" altLang="en-US"/>
              <a:t>프론트등을 전부 만드는게 아니라 각각 별도로 작업을 진행 </a:t>
            </a:r>
            <a:endParaRPr lang="en-US" altLang="ko-KR"/>
          </a:p>
          <a:p>
            <a:pPr lvl="1"/>
            <a:r>
              <a:rPr lang="ko-KR" altLang="en-US"/>
              <a:t>장고에서는 이를 특별한 패턴이름으로 부르고 있는데 </a:t>
            </a:r>
            <a:r>
              <a:rPr lang="en-US" altLang="ko-KR"/>
              <a:t>MTV</a:t>
            </a:r>
            <a:r>
              <a:rPr lang="ko-KR" altLang="en-US"/>
              <a:t>라고 함 </a:t>
            </a:r>
            <a:endParaRPr lang="en-US" altLang="ko-KR"/>
          </a:p>
          <a:p>
            <a:r>
              <a:rPr lang="en-US" altLang="ko-KR"/>
              <a:t>Model</a:t>
            </a:r>
          </a:p>
          <a:p>
            <a:pPr lvl="1"/>
            <a:r>
              <a:rPr lang="en-US" altLang="ko-KR"/>
              <a:t>DB</a:t>
            </a:r>
            <a:r>
              <a:rPr lang="ko-KR" altLang="en-US"/>
              <a:t>의 구조를 결정</a:t>
            </a:r>
            <a:r>
              <a:rPr lang="en-US" altLang="ko-KR"/>
              <a:t>. </a:t>
            </a:r>
            <a:r>
              <a:rPr lang="ko-KR" altLang="en-US"/>
              <a:t>대부분의 경우 테이블을 작성할 때 사용하는데 테이블의 이름</a:t>
            </a:r>
            <a:r>
              <a:rPr lang="en-US" altLang="ko-KR"/>
              <a:t>, </a:t>
            </a:r>
            <a:r>
              <a:rPr lang="ko-KR" altLang="en-US"/>
              <a:t>각 열의 이름과 타입 등을 설계할 때 사용 </a:t>
            </a:r>
            <a:endParaRPr lang="en-US" altLang="ko-KR"/>
          </a:p>
          <a:p>
            <a:r>
              <a:rPr lang="en-US" altLang="ko-KR"/>
              <a:t>Template</a:t>
            </a:r>
          </a:p>
          <a:p>
            <a:pPr lvl="1"/>
            <a:r>
              <a:rPr lang="ko-KR" altLang="en-US"/>
              <a:t>사용자에게 보여주는 </a:t>
            </a:r>
            <a:r>
              <a:rPr lang="en-US" altLang="ko-KR"/>
              <a:t>UI </a:t>
            </a:r>
            <a:r>
              <a:rPr lang="ko-KR" altLang="en-US"/>
              <a:t>부분</a:t>
            </a:r>
            <a:r>
              <a:rPr lang="en-US" altLang="ko-KR"/>
              <a:t>. HTML </a:t>
            </a:r>
            <a:r>
              <a:rPr lang="ko-KR" altLang="en-US"/>
              <a:t>코드 등 실질적으로 클라이언트에게 보여질 부분이 들어감 </a:t>
            </a:r>
            <a:endParaRPr lang="en-US" altLang="ko-KR"/>
          </a:p>
          <a:p>
            <a:r>
              <a:rPr lang="en-US" altLang="ko-KR"/>
              <a:t>View</a:t>
            </a:r>
          </a:p>
          <a:p>
            <a:pPr lvl="1"/>
            <a:r>
              <a:rPr lang="ko-KR" altLang="en-US"/>
              <a:t>기능</a:t>
            </a:r>
            <a:r>
              <a:rPr lang="en-US" altLang="ko-KR"/>
              <a:t>, </a:t>
            </a:r>
            <a:r>
              <a:rPr lang="ko-KR" altLang="en-US"/>
              <a:t>로직 부분</a:t>
            </a:r>
            <a:endParaRPr lang="en-US" altLang="ko-KR"/>
          </a:p>
          <a:p>
            <a:pPr lvl="1"/>
            <a:r>
              <a:rPr lang="ko-KR" altLang="en-US"/>
              <a:t>넘겨 받은 데이터를 어떻게 해석하고 가공할지 그리고 처리된 결과를 어떻게 클라이언트에게 돌려줄지 경정하는 부분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5F1E1F-46BC-4AC7-BF21-49812EB573A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551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47C323-2388-43FA-844E-C37179EFC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vote() </a:t>
            </a:r>
            <a:r>
              <a:rPr lang="ko-KR" altLang="en-US"/>
              <a:t>뷰 함수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9F24E1-807D-4081-A45C-C8B7754889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7571E9-0747-4005-A136-209706D0381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vote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(request, question_id):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pPr lvl="1"/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request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객체는 필수 인자입니다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. </a:t>
            </a:r>
          </a:p>
          <a:p>
            <a:pPr lvl="1"/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path(＇&lt;int:question_id&gt;/vote/＇, views.vote, name=＇vote＇),           # /polls/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넘버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/vote/</a:t>
            </a:r>
          </a:p>
          <a:p>
            <a:pPr lvl="1"/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urls.py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에서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question_id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의 값을 두번째 인자로 받습니다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. </a:t>
            </a:r>
          </a:p>
          <a:p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question = get_object_or_404(Question,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pk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=question_id)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pPr marL="0" indent="0">
              <a:buNone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selected_choice = question.choice_set.get(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pk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=request.POST[</a:t>
            </a: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'choice’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])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pPr marL="328613" lvl="1" indent="0">
              <a:buNone/>
            </a:pP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- pk=request.POST[‘choice’]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에서 해당하는 값인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choice_id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를 스트링으로 리턴합니다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. 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KeyError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Choice.DoesNotExist):</a:t>
            </a:r>
            <a:b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render(request, </a:t>
            </a: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'polls/detail.html'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{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'question'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question,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'error_message'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"You didn't select a choice."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})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else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selected_choice.votes +=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selected_choice.save()</a:t>
            </a:r>
            <a:b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HttpResponseRedirect(reverse(</a:t>
            </a: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'polls:results'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args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=(question.id,)))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6AE7048-9E0E-4327-B9DA-C91F0415B0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2669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47C323-2388-43FA-844E-C37179EFC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vote() </a:t>
            </a:r>
            <a:r>
              <a:rPr lang="ko-KR" altLang="en-US"/>
              <a:t>뷰 함수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9F24E1-807D-4081-A45C-C8B7754889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7571E9-0747-4005-A136-209706D0381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else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selected_choice.votes +=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selected_choice.save()</a:t>
            </a:r>
            <a:b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HttpResponseRedirect(reverse(</a:t>
            </a: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'polls:results'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args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=(question.id,)))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pPr lvl="1"/>
            <a:r>
              <a:rPr lang="en-US" altLang="ko-KR"/>
              <a:t>Choice </a:t>
            </a:r>
            <a:r>
              <a:rPr lang="ko-KR" altLang="en-US"/>
              <a:t>객체</a:t>
            </a:r>
            <a:r>
              <a:rPr lang="en-US" altLang="ko-KR"/>
              <a:t>.votes </a:t>
            </a:r>
            <a:r>
              <a:rPr lang="ko-KR" altLang="en-US"/>
              <a:t>속성</a:t>
            </a:r>
            <a:r>
              <a:rPr lang="en-US" altLang="ko-KR"/>
              <a:t>, </a:t>
            </a:r>
            <a:r>
              <a:rPr lang="ko-KR" altLang="en-US"/>
              <a:t>즉 선택 카운트를 </a:t>
            </a:r>
            <a:r>
              <a:rPr lang="en-US" altLang="ko-KR"/>
              <a:t>+1 </a:t>
            </a:r>
            <a:r>
              <a:rPr lang="ko-KR" altLang="en-US"/>
              <a:t>증가시킵니다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그리고 해당 </a:t>
            </a:r>
            <a:r>
              <a:rPr lang="en-US" altLang="ko-KR"/>
              <a:t>choice </a:t>
            </a:r>
            <a:r>
              <a:rPr lang="ko-KR" altLang="en-US"/>
              <a:t>테이블에 저장합니다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HTTPResponseRedirect </a:t>
            </a:r>
            <a:r>
              <a:rPr lang="ko-KR" altLang="en-US"/>
              <a:t>객체의 생성자는 리다이렉트할 타켓 </a:t>
            </a:r>
            <a:r>
              <a:rPr lang="en-US" altLang="ko-KR"/>
              <a:t>URL</a:t>
            </a:r>
            <a:r>
              <a:rPr lang="ko-KR" altLang="en-US"/>
              <a:t>을 인자로 받습니다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타켓 </a:t>
            </a:r>
            <a:r>
              <a:rPr lang="en-US" altLang="ko-KR"/>
              <a:t>URL</a:t>
            </a:r>
            <a:r>
              <a:rPr lang="ko-KR" altLang="en-US"/>
              <a:t>은 </a:t>
            </a:r>
            <a:r>
              <a:rPr lang="en-US" altLang="ko-KR"/>
              <a:t>reverse() </a:t>
            </a:r>
            <a:r>
              <a:rPr lang="ko-KR" altLang="en-US"/>
              <a:t>함수로 만듭니다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웹 프로그램에서 </a:t>
            </a:r>
            <a:r>
              <a:rPr lang="en-US" altLang="ko-KR"/>
              <a:t>POST </a:t>
            </a:r>
            <a:r>
              <a:rPr lang="ko-KR" altLang="en-US"/>
              <a:t>방식의 폼 데이터를 처리하는 경우</a:t>
            </a:r>
            <a:r>
              <a:rPr lang="en-US" altLang="ko-KR"/>
              <a:t>, </a:t>
            </a:r>
            <a:r>
              <a:rPr lang="ko-KR" altLang="en-US"/>
              <a:t>그 결과를 보여줄 수 있는 페이지로 이동시키기 위해 </a:t>
            </a:r>
            <a:r>
              <a:rPr lang="en-US" altLang="ko-KR"/>
              <a:t>HTTPResponseRedirect </a:t>
            </a:r>
            <a:r>
              <a:rPr lang="ko-KR" altLang="en-US"/>
              <a:t>객체를 리턴하는 것이 일반적입니다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  <a:p>
            <a:r>
              <a:rPr lang="en-US" altLang="ko-KR"/>
              <a:t>reverse()</a:t>
            </a:r>
            <a:r>
              <a:rPr lang="ko-KR" altLang="en-US"/>
              <a:t> 함수의 원리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6AE7048-9E0E-4327-B9DA-C91F0415B0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BE96087-3F34-46FE-A315-2C271A03A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722" y="4609059"/>
            <a:ext cx="4811639" cy="17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423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B553ED-0C5E-491A-8CF6-DFF2A7103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result()</a:t>
            </a:r>
            <a:r>
              <a:rPr lang="ko-KR" altLang="en-US"/>
              <a:t> 뷰 함수 및 </a:t>
            </a:r>
            <a:r>
              <a:rPr lang="en-US" altLang="ko-KR"/>
              <a:t>result.html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71DC0B-9555-4533-A981-6FAA6A428E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221BBE-7271-4076-8BE3-6D14CD3939C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results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(request, question_id):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question = get_object_or_404(Question,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pk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=question_id)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render(request, </a:t>
            </a: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'polls/results.html'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{</a:t>
            </a: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'question'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question})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endParaRPr lang="en-US" altLang="ko-KR" sz="1400">
              <a:solidFill>
                <a:srgbClr val="080808"/>
              </a:solidFill>
              <a:latin typeface="Arial Unicode MS"/>
            </a:endParaRPr>
          </a:p>
          <a:p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h1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&gt;{{ question.question_text }}&lt;/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h1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ul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{% for choice in question.choice_set.all %}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&lt;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li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&gt;{{ choice.choice_text }} -- {{ choice.votes }} vote{{ choice.votes|pluralize }}&lt;/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li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pPr lvl="1"/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Choice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객체의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choice_text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를 순서 없는 리스트로 화면에 보여줍니다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.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또한 각 텍스트 옆에 투표 카운트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(choice.votes)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를 숫자로 보여줍니다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. vote{{choice.votes|pluralize}}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의 의미는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choice.votes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값에 따라 복수 접미사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(s)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를 붙여주는 것입니다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. </a:t>
            </a:r>
          </a:p>
          <a:p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{% endfor %}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&lt;/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ul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href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="{% url 'polls:detail' question.id %}"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&gt;Vote again?&lt;/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endParaRPr kumimoji="0" lang="ko-KR" altLang="ko-K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CCF0D87-9596-4414-83BE-894E26826FE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1611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A11730-D967-4022-829C-05F42800B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장고 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B34B0A-DAD5-4F85-AE9E-4A65C246A6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673ABB-2ABA-47CD-A02D-DDB332973C1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장고는 파이썬 쉡을 이용하여 데이터를 관리할 수 있는 </a:t>
            </a:r>
            <a:r>
              <a:rPr lang="en-US" altLang="ko-KR"/>
              <a:t>API</a:t>
            </a:r>
            <a:r>
              <a:rPr lang="ko-KR" altLang="en-US"/>
              <a:t>를 제공 </a:t>
            </a:r>
            <a:endParaRPr lang="en-US" altLang="ko-KR"/>
          </a:p>
          <a:p>
            <a:r>
              <a:rPr lang="en-US" altLang="ko-KR"/>
              <a:t>Admin</a:t>
            </a:r>
            <a:r>
              <a:rPr lang="ko-KR" altLang="en-US"/>
              <a:t> 사이트보다는 더 다양한 데이터 관리 명령이 가능 </a:t>
            </a:r>
            <a:endParaRPr lang="en-US" altLang="ko-KR"/>
          </a:p>
          <a:p>
            <a:r>
              <a:rPr lang="ko-KR" altLang="en-US"/>
              <a:t>간단하거나 일반적인 데이터 관리 또는 </a:t>
            </a:r>
            <a:r>
              <a:rPr lang="en-US" altLang="ko-KR"/>
              <a:t>UI</a:t>
            </a:r>
            <a:r>
              <a:rPr lang="ko-KR" altLang="en-US"/>
              <a:t>에서 데이터 모습을 확인하고자 할 때는 주로 </a:t>
            </a:r>
            <a:r>
              <a:rPr lang="en-US" altLang="ko-KR"/>
              <a:t>Admin </a:t>
            </a:r>
            <a:r>
              <a:rPr lang="ko-KR" altLang="en-US"/>
              <a:t>사이트를 이용하고</a:t>
            </a:r>
            <a:r>
              <a:rPr lang="en-US" altLang="ko-KR"/>
              <a:t>, </a:t>
            </a:r>
            <a:r>
              <a:rPr lang="ko-KR" altLang="en-US"/>
              <a:t>복잡한 데이터 처리 또는 별도로 웹 브라우저로 접속할 필요가 없는 경우는 쉘로 데이터를 처리하는 하는 것이 보통입니다</a:t>
            </a:r>
            <a:r>
              <a:rPr lang="en-US" altLang="ko-KR"/>
              <a:t>. </a:t>
            </a:r>
          </a:p>
          <a:p>
            <a:r>
              <a:rPr lang="ko-KR" altLang="en-US"/>
              <a:t>장고 파이선 쉘에서는 </a:t>
            </a:r>
            <a:r>
              <a:rPr lang="en-US" altLang="ko-KR"/>
              <a:t>ORM</a:t>
            </a:r>
            <a:r>
              <a:rPr lang="ko-KR" altLang="en-US"/>
              <a:t>을 포함한 일반 파이선 문법도 실습할 수 있으므로</a:t>
            </a:r>
            <a:r>
              <a:rPr lang="en-US" altLang="ko-KR"/>
              <a:t>, </a:t>
            </a:r>
            <a:r>
              <a:rPr lang="ko-KR" altLang="en-US"/>
              <a:t>실제 프로젝트 개발 시 장고 파이썬 쉘은 자주 사용하게 됩니다</a:t>
            </a:r>
            <a:r>
              <a:rPr lang="en-US" altLang="ko-KR"/>
              <a:t>. </a:t>
            </a:r>
          </a:p>
          <a:p>
            <a:r>
              <a:rPr lang="ko-KR" altLang="en-US"/>
              <a:t>명령어</a:t>
            </a:r>
            <a:endParaRPr lang="en-US" altLang="ko-KR"/>
          </a:p>
          <a:p>
            <a:pPr lvl="1"/>
            <a:r>
              <a:rPr lang="en-US" altLang="ko-KR"/>
              <a:t>python manage.py shell</a:t>
            </a:r>
          </a:p>
          <a:p>
            <a:r>
              <a:rPr lang="en-US" altLang="ko-KR"/>
              <a:t>settings.py </a:t>
            </a:r>
            <a:r>
              <a:rPr lang="ko-KR" altLang="en-US"/>
              <a:t>모듈을 미리 임포트하여 실행 </a:t>
            </a:r>
            <a:endParaRPr lang="en-US" altLang="ko-KR"/>
          </a:p>
          <a:p>
            <a:r>
              <a:rPr lang="ko-KR" altLang="en-US"/>
              <a:t>장고 파이선 쉘의 데이터 처리 기능을 </a:t>
            </a:r>
            <a:r>
              <a:rPr lang="en-US" altLang="ko-KR"/>
              <a:t>Create, Read, Update, Delete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AD93A36-44B8-476B-A96C-C995739E842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9611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11A115-CDDC-40CD-A1E0-48B4A9A95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장고 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A88C4D-69B2-44B6-9E8F-92D8D68839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C6910B-AD31-4A6C-8FFF-01375B1F095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Create - </a:t>
            </a:r>
            <a:r>
              <a:rPr lang="ko-KR" altLang="en-US"/>
              <a:t>데이터 생성</a:t>
            </a:r>
            <a:r>
              <a:rPr lang="en-US" altLang="ko-KR"/>
              <a:t>/</a:t>
            </a:r>
            <a:r>
              <a:rPr lang="ko-KR" altLang="en-US"/>
              <a:t>입력</a:t>
            </a:r>
            <a:endParaRPr lang="en-US" altLang="ko-KR"/>
          </a:p>
          <a:p>
            <a:pPr lvl="1"/>
            <a:r>
              <a:rPr lang="ko-KR" altLang="en-US"/>
              <a:t>데이터 입력</a:t>
            </a:r>
            <a:r>
              <a:rPr lang="en-US" altLang="ko-KR"/>
              <a:t>, </a:t>
            </a:r>
            <a:r>
              <a:rPr lang="ko-KR" altLang="en-US"/>
              <a:t>즉 테이블에 레코드를 생성하기 위해서는 필드값을 지정하여 객체를 생성한 후에 </a:t>
            </a:r>
            <a:r>
              <a:rPr lang="en-US" altLang="ko-KR"/>
              <a:t>save() </a:t>
            </a:r>
            <a:r>
              <a:rPr lang="ko-KR" altLang="en-US"/>
              <a:t>메소드를 호출 </a:t>
            </a:r>
            <a:endParaRPr lang="en-US" altLang="ko-KR"/>
          </a:p>
          <a:p>
            <a:pPr lvl="1"/>
            <a:r>
              <a:rPr lang="en-US" altLang="ko-KR"/>
              <a:t>save() </a:t>
            </a:r>
            <a:r>
              <a:rPr lang="ko-KR" altLang="en-US"/>
              <a:t>명령이 실행되기 전에는 메모리에만 변경된 것이므로</a:t>
            </a:r>
            <a:r>
              <a:rPr lang="en-US" altLang="ko-KR"/>
              <a:t>, </a:t>
            </a:r>
            <a:r>
              <a:rPr lang="ko-KR" altLang="en-US"/>
              <a:t>변경사항을 </a:t>
            </a:r>
            <a:r>
              <a:rPr lang="en-US" altLang="ko-KR"/>
              <a:t>DB</a:t>
            </a:r>
            <a:r>
              <a:rPr lang="ko-KR" altLang="en-US"/>
              <a:t>에 반영하기 위해서는 </a:t>
            </a:r>
            <a:r>
              <a:rPr lang="en-US" altLang="ko-KR"/>
              <a:t>save() </a:t>
            </a:r>
            <a:r>
              <a:rPr lang="ko-KR" altLang="en-US"/>
              <a:t>명령을 실행</a:t>
            </a:r>
            <a:endParaRPr lang="en-US" altLang="ko-KR"/>
          </a:p>
          <a:p>
            <a:pPr lvl="1"/>
            <a:r>
              <a:rPr lang="ko-KR" altLang="en-US"/>
              <a:t>이 명령은 내부적으로 </a:t>
            </a:r>
            <a:r>
              <a:rPr lang="en-US" altLang="ko-KR"/>
              <a:t>SQL </a:t>
            </a:r>
            <a:r>
              <a:rPr lang="ko-KR" altLang="en-US"/>
              <a:t>용어의 </a:t>
            </a:r>
            <a:r>
              <a:rPr lang="en-US" altLang="ko-KR"/>
              <a:t>INSERT </a:t>
            </a:r>
            <a:r>
              <a:rPr lang="ko-KR" altLang="en-US"/>
              <a:t>문장을 실행  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r>
              <a:rPr lang="en-US" altLang="ko-KR"/>
              <a:t>Read - </a:t>
            </a:r>
            <a:r>
              <a:rPr lang="ko-KR" altLang="en-US"/>
              <a:t>데이터 조회</a:t>
            </a:r>
            <a:endParaRPr lang="en-US" altLang="ko-KR"/>
          </a:p>
          <a:p>
            <a:pPr lvl="1"/>
            <a:r>
              <a:rPr lang="en-US" altLang="ko-KR"/>
              <a:t>DB</a:t>
            </a:r>
            <a:r>
              <a:rPr lang="ko-KR" altLang="en-US"/>
              <a:t>로부터 데이터를 조회하기 위해서는 </a:t>
            </a:r>
            <a:r>
              <a:rPr lang="en-US" altLang="ko-KR"/>
              <a:t>QuerySet </a:t>
            </a:r>
            <a:r>
              <a:rPr lang="ko-KR" altLang="en-US"/>
              <a:t>객체를 사용</a:t>
            </a:r>
            <a:endParaRPr lang="en-US" altLang="ko-KR"/>
          </a:p>
          <a:p>
            <a:pPr lvl="1"/>
            <a:r>
              <a:rPr lang="en-US" altLang="ko-KR"/>
              <a:t>QuerySet</a:t>
            </a:r>
            <a:r>
              <a:rPr lang="ko-KR" altLang="en-US"/>
              <a:t>은 </a:t>
            </a:r>
            <a:r>
              <a:rPr lang="en-US" altLang="ko-KR"/>
              <a:t>DB </a:t>
            </a:r>
            <a:r>
              <a:rPr lang="ko-KR" altLang="en-US"/>
              <a:t>테이블로부터 꺼내 온 객체들의 콜렉션입니다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QuerySet</a:t>
            </a:r>
            <a:r>
              <a:rPr lang="ko-KR" altLang="en-US"/>
              <a:t>은 필터를 가질 수 있으며</a:t>
            </a:r>
            <a:r>
              <a:rPr lang="en-US" altLang="ko-KR"/>
              <a:t>, </a:t>
            </a:r>
            <a:r>
              <a:rPr lang="ko-KR" altLang="en-US"/>
              <a:t>필터를 사용하여 </a:t>
            </a:r>
            <a:r>
              <a:rPr lang="en-US" altLang="ko-KR"/>
              <a:t>QuerySet </a:t>
            </a:r>
            <a:r>
              <a:rPr lang="ko-KR" altLang="en-US"/>
              <a:t>내의 항목 중에서 조건에 맞는 레코드만 다시 추출 </a:t>
            </a:r>
            <a:endParaRPr lang="en-US" altLang="ko-KR"/>
          </a:p>
          <a:p>
            <a:pPr lvl="1"/>
            <a:r>
              <a:rPr lang="en-US" altLang="ko-KR"/>
              <a:t>SQL </a:t>
            </a:r>
            <a:r>
              <a:rPr lang="ko-KR" altLang="en-US"/>
              <a:t>용어로 </a:t>
            </a:r>
            <a:r>
              <a:rPr lang="en-US" altLang="ko-KR"/>
              <a:t>QuerySet</a:t>
            </a:r>
            <a:r>
              <a:rPr lang="ko-KR" altLang="en-US"/>
              <a:t>은 </a:t>
            </a:r>
            <a:r>
              <a:rPr lang="en-US" altLang="ko-KR"/>
              <a:t>SELECT </a:t>
            </a:r>
            <a:r>
              <a:rPr lang="ko-KR" altLang="en-US"/>
              <a:t>문장에 해당하며</a:t>
            </a:r>
            <a:r>
              <a:rPr lang="en-US" altLang="ko-KR"/>
              <a:t>, </a:t>
            </a:r>
            <a:r>
              <a:rPr lang="ko-KR" altLang="en-US"/>
              <a:t>필터는 </a:t>
            </a:r>
            <a:r>
              <a:rPr lang="en-US" altLang="ko-KR"/>
              <a:t>WHERE </a:t>
            </a:r>
            <a:r>
              <a:rPr lang="ko-KR" altLang="en-US"/>
              <a:t>절에 해당합니다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Question </a:t>
            </a:r>
            <a:r>
              <a:rPr lang="ko-KR" altLang="en-US"/>
              <a:t>클래스는 데이터에 해당하고</a:t>
            </a:r>
            <a:r>
              <a:rPr lang="en-US" altLang="ko-KR"/>
              <a:t>, Question </a:t>
            </a:r>
            <a:r>
              <a:rPr lang="ko-KR" altLang="en-US"/>
              <a:t>객체는 특정 레코드 하나에 해당하며</a:t>
            </a:r>
            <a:r>
              <a:rPr lang="en-US" altLang="ko-KR"/>
              <a:t>, objects.all()</a:t>
            </a:r>
            <a:r>
              <a:rPr lang="ko-KR" altLang="en-US"/>
              <a:t>은 레코드를 모두를 의미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filter() </a:t>
            </a:r>
            <a:r>
              <a:rPr lang="ko-KR" altLang="en-US"/>
              <a:t>메소드 </a:t>
            </a:r>
            <a:r>
              <a:rPr lang="en-US" altLang="ko-KR"/>
              <a:t>: </a:t>
            </a:r>
            <a:r>
              <a:rPr lang="ko-KR" altLang="en-US"/>
              <a:t>주어진 조건에 맞는 객체들을 담고 있는 </a:t>
            </a:r>
            <a:r>
              <a:rPr lang="en-US" altLang="ko-KR"/>
              <a:t>QuerySet </a:t>
            </a:r>
            <a:r>
              <a:rPr lang="ko-KR" altLang="en-US"/>
              <a:t>콜렉션을 반환함 </a:t>
            </a:r>
            <a:endParaRPr lang="en-US" altLang="ko-KR"/>
          </a:p>
          <a:p>
            <a:pPr lvl="1"/>
            <a:r>
              <a:rPr lang="en-US" altLang="ko-KR"/>
              <a:t>exclude() </a:t>
            </a:r>
            <a:r>
              <a:rPr lang="ko-KR" altLang="en-US"/>
              <a:t>메소드 </a:t>
            </a:r>
            <a:r>
              <a:rPr lang="en-US" altLang="ko-KR"/>
              <a:t>: </a:t>
            </a:r>
            <a:r>
              <a:rPr lang="ko-KR" altLang="en-US"/>
              <a:t>주어진 조건에 맞는 객체들을 제외한 </a:t>
            </a:r>
            <a:r>
              <a:rPr lang="en-US" altLang="ko-KR"/>
              <a:t>QuerySet </a:t>
            </a:r>
            <a:r>
              <a:rPr lang="ko-KR" altLang="en-US"/>
              <a:t>콜렉션을 반환함           </a:t>
            </a:r>
            <a:endParaRPr lang="en-US" altLang="ko-KR"/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9216C3-CF9A-40B9-B05A-0310589B65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B89EBD4-1CB9-43CC-8D11-BDF5DD588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204" y="2413809"/>
            <a:ext cx="4003263" cy="647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A168798-4E83-469D-B1A0-073E52504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350" y="4781526"/>
            <a:ext cx="5080009" cy="24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451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EDC439-084F-4C58-936C-3AED05D13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장고 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D2671-804C-4263-B7A8-E30FB4DB1B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AF5895-5CA5-438F-A39A-F4AFC6D19E7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Read - </a:t>
            </a:r>
            <a:r>
              <a:rPr lang="ko-KR" altLang="en-US"/>
              <a:t>데이터 조회</a:t>
            </a:r>
            <a:endParaRPr lang="en-US" altLang="ko-KR"/>
          </a:p>
          <a:p>
            <a:pPr lvl="1"/>
            <a:r>
              <a:rPr lang="ko-KR" altLang="en-US"/>
              <a:t>한 개의 요소만 있는 것이 확실한 경우에는 </a:t>
            </a:r>
            <a:r>
              <a:rPr lang="en-US" altLang="ko-KR"/>
              <a:t>get() </a:t>
            </a:r>
            <a:r>
              <a:rPr lang="ko-KR" altLang="en-US"/>
              <a:t>메소드를 호출하면 됩니다</a:t>
            </a:r>
            <a:r>
              <a:rPr lang="en-US" altLang="ko-KR"/>
              <a:t>. </a:t>
            </a:r>
            <a:r>
              <a:rPr lang="ko-KR" altLang="en-US"/>
              <a:t>호출 결과는 </a:t>
            </a:r>
            <a:r>
              <a:rPr lang="en-US" altLang="ko-KR"/>
              <a:t>QuerySet</a:t>
            </a:r>
            <a:r>
              <a:rPr lang="ko-KR" altLang="en-US"/>
              <a:t>이 아니라 한 개의 객체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QuerySet </a:t>
            </a:r>
            <a:r>
              <a:rPr lang="ko-KR" altLang="en-US"/>
              <a:t>요소의 개수를 제한하기 위하여 다음처럼 파이썬의 배열 슬라이싱 문법을 사용할 수도 있습니다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SQL </a:t>
            </a:r>
            <a:r>
              <a:rPr lang="ko-KR" altLang="en-US"/>
              <a:t>용어로 </a:t>
            </a:r>
            <a:r>
              <a:rPr lang="en-US" altLang="ko-KR"/>
              <a:t>OFFSET, LIMIT </a:t>
            </a:r>
            <a:r>
              <a:rPr lang="ko-KR" altLang="en-US"/>
              <a:t>절에 해당합니다</a:t>
            </a:r>
            <a:r>
              <a:rPr lang="en-US" altLang="ko-KR"/>
              <a:t>. </a:t>
            </a:r>
            <a:r>
              <a:rPr lang="ko-KR" altLang="en-US"/>
              <a:t>실행 결과는 </a:t>
            </a:r>
            <a:r>
              <a:rPr lang="en-US" altLang="ko-KR"/>
              <a:t>QuerySet</a:t>
            </a:r>
            <a:r>
              <a:rPr lang="ko-KR" altLang="en-US"/>
              <a:t>이 아니라 리스트를 반환한다는 점을 주의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r>
              <a:rPr lang="en-US" altLang="ko-KR"/>
              <a:t>Update - </a:t>
            </a:r>
            <a:r>
              <a:rPr lang="ko-KR" altLang="en-US"/>
              <a:t>데이터 수정</a:t>
            </a:r>
            <a:endParaRPr lang="en-US" altLang="ko-KR"/>
          </a:p>
          <a:p>
            <a:pPr lvl="1"/>
            <a:r>
              <a:rPr lang="ko-KR" altLang="en-US"/>
              <a:t> 이미 존재하는 객체에 대한 필드값을 수정하는 경우에도 필드 속성값을 수정한 후 </a:t>
            </a:r>
            <a:r>
              <a:rPr lang="en-US" altLang="ko-KR"/>
              <a:t>save() </a:t>
            </a:r>
            <a:r>
              <a:rPr lang="ko-KR" altLang="en-US"/>
              <a:t>메소드를 호출하면 됩니다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SQL </a:t>
            </a:r>
            <a:r>
              <a:rPr lang="ko-KR" altLang="en-US"/>
              <a:t>용어로 </a:t>
            </a:r>
            <a:r>
              <a:rPr lang="en-US" altLang="ko-KR"/>
              <a:t>UPDATE </a:t>
            </a:r>
            <a:r>
              <a:rPr lang="ko-KR" altLang="en-US"/>
              <a:t>절에 해당합니다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여러 개의 객체를 한꺼번에 수정할 수도 있는데</a:t>
            </a:r>
            <a:r>
              <a:rPr lang="en-US" altLang="ko-KR"/>
              <a:t>, </a:t>
            </a:r>
            <a:r>
              <a:rPr lang="ko-KR" altLang="en-US"/>
              <a:t>다음과 같이 </a:t>
            </a:r>
            <a:r>
              <a:rPr lang="en-US" altLang="ko-KR"/>
              <a:t>update() </a:t>
            </a:r>
            <a:r>
              <a:rPr lang="ko-KR" altLang="en-US"/>
              <a:t>메소드를 사용합니다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F61F4B-00FC-4F6C-8341-4422E8DF07A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47A4975-0338-49DC-9672-5804977B8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910" y="1814902"/>
            <a:ext cx="2972113" cy="2344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1F49B3-9974-4387-958A-6F3095422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278" y="2670407"/>
            <a:ext cx="2542196" cy="6227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7D1AB4B-1EA0-4D59-AC7E-36ACDB3F7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2275" y="4415207"/>
            <a:ext cx="3757989" cy="4448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EB5C0D6-C5A7-40AA-B017-8EF04273E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543" y="5221772"/>
            <a:ext cx="6018501" cy="47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771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ADCBAC-8FC3-4CC8-8D64-BA6A04FD6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장고 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DC70C0-793B-48D9-B64B-2B338B4A71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ACB129-D847-41B4-B26E-CA6172C807F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Delete - </a:t>
            </a:r>
            <a:r>
              <a:rPr lang="ko-KR" altLang="en-US"/>
              <a:t>데이터 삭제 </a:t>
            </a:r>
            <a:endParaRPr lang="en-US" altLang="ko-KR"/>
          </a:p>
          <a:p>
            <a:pPr lvl="1"/>
            <a:r>
              <a:rPr lang="ko-KR" altLang="en-US"/>
              <a:t>객체를 삭제하기 위해서는 </a:t>
            </a:r>
            <a:r>
              <a:rPr lang="en-US" altLang="ko-KR"/>
              <a:t>delete() </a:t>
            </a:r>
            <a:r>
              <a:rPr lang="ko-KR" altLang="en-US"/>
              <a:t>메소드를 사용합니다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delete() </a:t>
            </a:r>
            <a:r>
              <a:rPr lang="ko-KR" altLang="en-US"/>
              <a:t>메소드는 </a:t>
            </a:r>
            <a:r>
              <a:rPr lang="en-US" altLang="ko-KR"/>
              <a:t>SQL</a:t>
            </a:r>
            <a:r>
              <a:rPr lang="ko-KR" altLang="en-US"/>
              <a:t>의 </a:t>
            </a:r>
            <a:r>
              <a:rPr lang="en-US" altLang="ko-KR"/>
              <a:t>DELETE </a:t>
            </a:r>
            <a:r>
              <a:rPr lang="ko-KR" altLang="en-US"/>
              <a:t>절에 해당합니다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  <a:p>
            <a:pPr lvl="1"/>
            <a:r>
              <a:rPr lang="en-US" altLang="ko-KR"/>
              <a:t>Question </a:t>
            </a:r>
            <a:r>
              <a:rPr lang="ko-KR" altLang="en-US"/>
              <a:t>클래스의 모든 객체</a:t>
            </a:r>
            <a:r>
              <a:rPr lang="en-US" altLang="ko-KR"/>
              <a:t>, </a:t>
            </a:r>
            <a:r>
              <a:rPr lang="ko-KR" altLang="en-US"/>
              <a:t>즉 </a:t>
            </a:r>
            <a:r>
              <a:rPr lang="en-US" altLang="ko-KR"/>
              <a:t>Question </a:t>
            </a:r>
            <a:r>
              <a:rPr lang="ko-KR" altLang="en-US"/>
              <a:t>테이블의 모든 레코드를 삭제하는 명령은 아래와 같습니다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8AD2E8-CEA5-4A23-8E45-26B82C0613F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39C003-5120-4016-9BA6-003987C2A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782" y="2084497"/>
            <a:ext cx="3922201" cy="2907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E2B3E0D-B6CE-42F8-B142-6E05CBB5C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782" y="2565313"/>
            <a:ext cx="2615031" cy="33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9845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57236-020E-4F9E-87E8-6E4DE07DA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Admin </a:t>
            </a:r>
            <a:r>
              <a:rPr lang="ko-KR" altLang="en-US"/>
              <a:t>사이트 꾸미기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CBA343-CB78-4E3E-AE2A-717820A6DA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0208FE-0431-4268-BF97-3AC014D51E8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데이터 입력 및 수정 </a:t>
            </a:r>
            <a:endParaRPr lang="en-US" altLang="ko-KR"/>
          </a:p>
          <a:p>
            <a:r>
              <a:rPr lang="en-US" altLang="ko-KR"/>
              <a:t>2. </a:t>
            </a:r>
            <a:r>
              <a:rPr lang="ko-KR" altLang="en-US"/>
              <a:t>필드 순서 변경하기 </a:t>
            </a:r>
            <a:endParaRPr lang="en-US" altLang="ko-KR"/>
          </a:p>
          <a:p>
            <a:r>
              <a:rPr lang="en-US" altLang="ko-KR"/>
              <a:t>3. </a:t>
            </a:r>
            <a:r>
              <a:rPr lang="ko-KR" altLang="en-US"/>
              <a:t>각 필드를 분리해서 보여주기 </a:t>
            </a:r>
            <a:endParaRPr lang="en-US" altLang="ko-KR"/>
          </a:p>
          <a:p>
            <a:r>
              <a:rPr lang="en-US" altLang="ko-KR"/>
              <a:t>4. </a:t>
            </a:r>
            <a:r>
              <a:rPr lang="ko-KR" altLang="en-US"/>
              <a:t>필드 접기 </a:t>
            </a:r>
            <a:endParaRPr lang="en-US" altLang="ko-KR"/>
          </a:p>
          <a:p>
            <a:r>
              <a:rPr lang="en-US" altLang="ko-KR"/>
              <a:t>5. </a:t>
            </a:r>
            <a:r>
              <a:rPr lang="ko-KR" altLang="en-US"/>
              <a:t>외래키 관계 화면 </a:t>
            </a:r>
            <a:endParaRPr lang="en-US" altLang="ko-KR"/>
          </a:p>
          <a:p>
            <a:r>
              <a:rPr lang="en-US" altLang="ko-KR"/>
              <a:t>6. Question </a:t>
            </a:r>
            <a:r>
              <a:rPr lang="ko-KR" altLang="en-US"/>
              <a:t>및 </a:t>
            </a:r>
            <a:r>
              <a:rPr lang="en-US" altLang="ko-KR"/>
              <a:t>Choice</a:t>
            </a:r>
            <a:r>
              <a:rPr lang="ko-KR" altLang="en-US"/>
              <a:t>를 한 화면에서 변경하기 </a:t>
            </a:r>
            <a:endParaRPr lang="en-US" altLang="ko-KR"/>
          </a:p>
          <a:p>
            <a:r>
              <a:rPr lang="en-US" altLang="ko-KR"/>
              <a:t>7. </a:t>
            </a:r>
            <a:r>
              <a:rPr lang="ko-KR" altLang="en-US"/>
              <a:t>테이블 형식으로 보여주기 </a:t>
            </a:r>
            <a:endParaRPr lang="en-US" altLang="ko-KR"/>
          </a:p>
          <a:p>
            <a:r>
              <a:rPr lang="en-US" altLang="ko-KR"/>
              <a:t>8. </a:t>
            </a:r>
            <a:r>
              <a:rPr lang="ko-KR" altLang="en-US"/>
              <a:t>레코드 리스트 컬럼 지정하기 </a:t>
            </a:r>
            <a:endParaRPr lang="en-US" altLang="ko-KR"/>
          </a:p>
          <a:p>
            <a:r>
              <a:rPr lang="en-US" altLang="ko-KR"/>
              <a:t>9. list_filter </a:t>
            </a:r>
            <a:r>
              <a:rPr lang="ko-KR" altLang="en-US"/>
              <a:t>필터 </a:t>
            </a:r>
            <a:endParaRPr lang="en-US" altLang="ko-KR"/>
          </a:p>
          <a:p>
            <a:r>
              <a:rPr lang="en-US" altLang="ko-KR"/>
              <a:t>10. search_fields </a:t>
            </a:r>
          </a:p>
          <a:p>
            <a:r>
              <a:rPr lang="en-US" altLang="ko-KR"/>
              <a:t>11. polls/admin.py </a:t>
            </a:r>
            <a:r>
              <a:rPr lang="ko-KR" altLang="en-US"/>
              <a:t>변경 내역 정리 </a:t>
            </a:r>
            <a:endParaRPr lang="en-US" altLang="ko-KR"/>
          </a:p>
          <a:p>
            <a:r>
              <a:rPr lang="en-US" altLang="ko-KR"/>
              <a:t>12. Admin </a:t>
            </a:r>
            <a:r>
              <a:rPr lang="ko-KR" altLang="en-US"/>
              <a:t>사이트 템플릿 수정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88CF915-9041-4161-B5D8-ED4536FAD15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2402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FD49A6-E67D-479F-9AD5-0855F61AC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Admin </a:t>
            </a:r>
            <a:r>
              <a:rPr lang="ko-KR" altLang="en-US"/>
              <a:t>사이트 꾸미기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F775D8-0BC3-42CA-9FBB-5DB93D1DF3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52738F-EB73-4C60-9F4F-709EE486111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장고의 </a:t>
            </a:r>
            <a:r>
              <a:rPr lang="en-US" altLang="ko-KR"/>
              <a:t>Admin </a:t>
            </a:r>
            <a:r>
              <a:rPr lang="ko-KR" altLang="en-US"/>
              <a:t>사이트는 데이터베이스에 들어있는 데이터를 쉽게 관리할 수 있도록 데이터의 생성</a:t>
            </a:r>
            <a:r>
              <a:rPr lang="en-US" altLang="ko-KR"/>
              <a:t>, </a:t>
            </a:r>
            <a:r>
              <a:rPr lang="ko-KR" altLang="en-US"/>
              <a:t>조회</a:t>
            </a:r>
            <a:r>
              <a:rPr lang="en-US" altLang="ko-KR"/>
              <a:t>, </a:t>
            </a:r>
            <a:r>
              <a:rPr lang="ko-KR" altLang="en-US"/>
              <a:t>변경</a:t>
            </a:r>
            <a:r>
              <a:rPr lang="en-US" altLang="ko-KR"/>
              <a:t>, </a:t>
            </a:r>
            <a:r>
              <a:rPr lang="ko-KR" altLang="en-US"/>
              <a:t>삭제 등의 기능을 제공합니다</a:t>
            </a:r>
            <a:r>
              <a:rPr lang="en-US" altLang="ko-KR"/>
              <a:t>. </a:t>
            </a:r>
          </a:p>
          <a:p>
            <a:r>
              <a:rPr lang="ko-KR" altLang="en-US"/>
              <a:t>장고의 </a:t>
            </a:r>
            <a:r>
              <a:rPr lang="en-US" altLang="ko-KR"/>
              <a:t>Admin </a:t>
            </a:r>
            <a:r>
              <a:rPr lang="ko-KR" altLang="en-US"/>
              <a:t>기능은 데이터 관리를 쉽게 해줄 뿐 아니라</a:t>
            </a:r>
            <a:r>
              <a:rPr lang="en-US" altLang="ko-KR"/>
              <a:t>, UI</a:t>
            </a:r>
            <a:r>
              <a:rPr lang="ko-KR" altLang="en-US"/>
              <a:t>도 깔끔하게 정돈된 모습의 룩앤필을 제공해주고</a:t>
            </a:r>
            <a:r>
              <a:rPr lang="en-US" altLang="ko-KR"/>
              <a:t>, </a:t>
            </a:r>
            <a:r>
              <a:rPr lang="ko-KR" altLang="en-US"/>
              <a:t>또한 자신의 취향에 맞게 꾸미는 것도 가능하여 많은 사람들이 장고를 사용하는 장점으로 꼽고 있습니다</a:t>
            </a:r>
            <a:r>
              <a:rPr lang="en-US" altLang="ko-KR"/>
              <a:t>. </a:t>
            </a:r>
          </a:p>
          <a:p>
            <a:r>
              <a:rPr lang="en-US" altLang="ko-KR"/>
              <a:t>C.R.U.D </a:t>
            </a:r>
            <a:r>
              <a:rPr lang="ko-KR" altLang="en-US"/>
              <a:t>기능 </a:t>
            </a:r>
            <a:endParaRPr lang="en-US" altLang="ko-KR"/>
          </a:p>
          <a:p>
            <a:pPr lvl="1"/>
            <a:r>
              <a:rPr lang="en-US" altLang="ko-KR"/>
              <a:t>Admin </a:t>
            </a:r>
            <a:r>
              <a:rPr lang="ko-KR" altLang="en-US"/>
              <a:t>화면을 통해 데이터를 생성</a:t>
            </a:r>
            <a:r>
              <a:rPr lang="en-US" altLang="ko-KR"/>
              <a:t>(Create), </a:t>
            </a:r>
            <a:r>
              <a:rPr lang="ko-KR" altLang="en-US"/>
              <a:t>조회</a:t>
            </a:r>
            <a:r>
              <a:rPr lang="en-US" altLang="ko-KR"/>
              <a:t>(Read), </a:t>
            </a:r>
            <a:r>
              <a:rPr lang="ko-KR" altLang="en-US"/>
              <a:t>변경</a:t>
            </a:r>
            <a:r>
              <a:rPr lang="en-US" altLang="ko-KR"/>
              <a:t>(Update), </a:t>
            </a:r>
            <a:r>
              <a:rPr lang="ko-KR" altLang="en-US"/>
              <a:t>삭제</a:t>
            </a:r>
            <a:r>
              <a:rPr lang="en-US" altLang="ko-KR"/>
              <a:t>(Delete) </a:t>
            </a:r>
            <a:r>
              <a:rPr lang="ko-KR" altLang="en-US"/>
              <a:t>하는 기능 </a:t>
            </a:r>
            <a:endParaRPr lang="en-US" altLang="ko-KR"/>
          </a:p>
          <a:p>
            <a:r>
              <a:rPr lang="ko-KR" altLang="en-US"/>
              <a:t>필드 순서 변경</a:t>
            </a:r>
            <a:endParaRPr lang="en-US" altLang="ko-KR"/>
          </a:p>
          <a:p>
            <a:pPr lvl="1"/>
            <a:r>
              <a:rPr lang="ko-KR" altLang="en-US"/>
              <a:t>테이블의 데이터를 변경하는 것이 아니라</a:t>
            </a:r>
            <a:r>
              <a:rPr lang="en-US" altLang="ko-KR"/>
              <a:t>, </a:t>
            </a:r>
            <a:r>
              <a:rPr lang="ko-KR" altLang="en-US"/>
              <a:t>테이블을 보여주는 </a:t>
            </a:r>
            <a:r>
              <a:rPr lang="en-US" altLang="ko-KR"/>
              <a:t>UI </a:t>
            </a:r>
            <a:r>
              <a:rPr lang="ko-KR" altLang="en-US"/>
              <a:t>양식을 변경하려면 </a:t>
            </a:r>
            <a:r>
              <a:rPr lang="en-US" altLang="ko-KR"/>
              <a:t>polls/admin.py </a:t>
            </a:r>
            <a:r>
              <a:rPr lang="ko-KR" altLang="en-US"/>
              <a:t>파일을 변경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C8EBFA-67A1-4885-AED6-59D7AE9E656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1170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4A6F16-7190-4202-89F9-3401E8DD9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템플릿 시스템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5EF8F8-E754-48F7-A697-D1A394907B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6E398A-747C-4F83-813C-0A5EBDFB8FA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MVT</a:t>
            </a:r>
            <a:r>
              <a:rPr lang="ko-KR" altLang="en-US"/>
              <a:t> 방식에서 사용자에게 보여주는 화면</a:t>
            </a:r>
            <a:r>
              <a:rPr lang="en-US" altLang="ko-KR"/>
              <a:t>, </a:t>
            </a:r>
            <a:r>
              <a:rPr lang="ko-KR" altLang="en-US"/>
              <a:t>즉 </a:t>
            </a:r>
            <a:r>
              <a:rPr lang="en-US" altLang="ko-KR"/>
              <a:t>UI(User Interface)</a:t>
            </a:r>
            <a:r>
              <a:rPr lang="ko-KR" altLang="en-US"/>
              <a:t>를 담당하고 있는 기능이 템플릿 시스템 </a:t>
            </a:r>
            <a:endParaRPr lang="en-US" altLang="ko-KR"/>
          </a:p>
          <a:p>
            <a:r>
              <a:rPr lang="ko-KR" altLang="en-US"/>
              <a:t>템플릿 코드를 작성 시에 </a:t>
            </a:r>
            <a:r>
              <a:rPr lang="en-US" altLang="ko-KR"/>
              <a:t>HTML </a:t>
            </a:r>
            <a:r>
              <a:rPr lang="ko-KR" altLang="en-US"/>
              <a:t>코드와 장고의 템플릿 코드가 섞이지만</a:t>
            </a:r>
            <a:r>
              <a:rPr lang="en-US" altLang="ko-KR"/>
              <a:t>, </a:t>
            </a:r>
            <a:r>
              <a:rPr lang="ko-KR" altLang="en-US"/>
              <a:t>중요한 점은 템플릿에서는 로직을 표현하는는 것이 아니라 사용자에게 어떻게 보여줄지에 대한 룩앤필을 표현하는 것 </a:t>
            </a:r>
            <a:endParaRPr lang="en-US" altLang="ko-KR"/>
          </a:p>
          <a:p>
            <a:r>
              <a:rPr lang="ko-KR" altLang="en-US"/>
              <a:t>템플릿 코딩은 프로그래밍이라기보다는 화면 구현이라고 하는 것이 적절한 표현 </a:t>
            </a:r>
            <a:endParaRPr lang="en-US" altLang="ko-KR"/>
          </a:p>
          <a:p>
            <a:r>
              <a:rPr lang="ko-KR" altLang="en-US"/>
              <a:t>템플릿 코드에 </a:t>
            </a:r>
            <a:r>
              <a:rPr lang="en-US" altLang="ko-KR"/>
              <a:t>if </a:t>
            </a:r>
            <a:r>
              <a:rPr lang="ko-KR" altLang="en-US"/>
              <a:t>태그</a:t>
            </a:r>
            <a:r>
              <a:rPr lang="en-US" altLang="ko-KR"/>
              <a:t>, for </a:t>
            </a:r>
            <a:r>
              <a:rPr lang="ko-KR" altLang="en-US"/>
              <a:t>태그 등이 있지만</a:t>
            </a:r>
            <a:r>
              <a:rPr lang="en-US" altLang="ko-KR"/>
              <a:t>, </a:t>
            </a:r>
            <a:r>
              <a:rPr lang="ko-KR" altLang="en-US"/>
              <a:t>이들은 파이썬 프로그래밍 언어의 문법과는 다른 것이며</a:t>
            </a:r>
            <a:r>
              <a:rPr lang="en-US" altLang="ko-KR"/>
              <a:t>, </a:t>
            </a:r>
            <a:r>
              <a:rPr lang="ko-KR" altLang="en-US"/>
              <a:t>템플릿 시스템에서만 사용되는 고유한 문법입니다</a:t>
            </a:r>
            <a:r>
              <a:rPr lang="en-US" altLang="ko-KR"/>
              <a:t>. </a:t>
            </a:r>
          </a:p>
          <a:p>
            <a:r>
              <a:rPr lang="ko-KR" altLang="en-US"/>
              <a:t>장고의 템플릿 시스템은 템플릿 문법으로 작성된 템플릿 코드를 해석하여 템플릿 코드를 해석하여 템플릿 파일로 결과물을 만들어줍니다</a:t>
            </a:r>
            <a:r>
              <a:rPr lang="en-US" altLang="ko-KR"/>
              <a:t>. </a:t>
            </a:r>
          </a:p>
          <a:p>
            <a:r>
              <a:rPr lang="ko-KR" altLang="en-US"/>
              <a:t>템플릿 코드를 템플릿 파일로 </a:t>
            </a:r>
            <a:r>
              <a:rPr lang="ko-KR" altLang="en-US">
                <a:solidFill>
                  <a:srgbClr val="FF0000"/>
                </a:solidFill>
              </a:rPr>
              <a:t>해석하는 과정을 장고에서는 렌더링</a:t>
            </a:r>
            <a:r>
              <a:rPr lang="ko-KR" altLang="en-US"/>
              <a:t>이라고 합니다</a:t>
            </a:r>
            <a:r>
              <a:rPr lang="en-US" altLang="ko-KR"/>
              <a:t>. </a:t>
            </a:r>
            <a:r>
              <a:rPr lang="ko-KR" altLang="en-US"/>
              <a:t>결과물인 템플릿 파일은 </a:t>
            </a:r>
            <a:r>
              <a:rPr lang="en-US" altLang="ko-KR"/>
              <a:t>HTML, XML, JSON </a:t>
            </a:r>
            <a:r>
              <a:rPr lang="ko-KR" altLang="en-US"/>
              <a:t>등의 단순한 텍스트 파일입니다</a:t>
            </a:r>
            <a:r>
              <a:rPr lang="en-US" altLang="ko-KR"/>
              <a:t>. </a:t>
            </a:r>
          </a:p>
          <a:p>
            <a:r>
              <a:rPr lang="ko-KR" altLang="en-US"/>
              <a:t>템플릿 시스템의 문법을 이해하는 것이 중요한 게 아니라</a:t>
            </a:r>
            <a:r>
              <a:rPr lang="en-US" altLang="ko-KR"/>
              <a:t>, </a:t>
            </a:r>
            <a:r>
              <a:rPr lang="ko-KR" altLang="en-US"/>
              <a:t>이러한 문법이 적용된 화면이 결국은 화면 디자인 측면에서 어떤 효과를 주는지 예측하면서 이해하는 것이 중요 </a:t>
            </a:r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227DA2-5B92-4C87-80E5-63251190A02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818B34-FF3E-4D25-A8F0-BEEB258D3940}"/>
              </a:ext>
            </a:extLst>
          </p:cNvPr>
          <p:cNvSpPr txBox="1"/>
          <p:nvPr/>
        </p:nvSpPr>
        <p:spPr>
          <a:xfrm>
            <a:off x="2577257" y="5137289"/>
            <a:ext cx="6428359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/>
              <a:t>템플릿 코드 </a:t>
            </a:r>
            <a:endParaRPr lang="en-US" altLang="ko-KR" sz="1200"/>
          </a:p>
          <a:p>
            <a:pPr marL="628650" lvl="1" indent="-171450">
              <a:buFontTx/>
              <a:buChar char="-"/>
            </a:pPr>
            <a:r>
              <a:rPr lang="ko-KR" altLang="en-US" sz="1200"/>
              <a:t>렌더링 전의 템플릿 문법에 따라 작성된 파일은 템플릿 코드 </a:t>
            </a:r>
            <a:endParaRPr lang="en-US" altLang="ko-KR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/>
              <a:t>템플릿 파일</a:t>
            </a:r>
            <a:endParaRPr lang="en-US" altLang="ko-KR" sz="1200"/>
          </a:p>
          <a:p>
            <a:pPr marL="628650" lvl="1" indent="-171450">
              <a:buFontTx/>
              <a:buChar char="-"/>
            </a:pPr>
            <a:r>
              <a:rPr lang="ko-KR" altLang="en-US" sz="1200"/>
              <a:t>렌더링 후의 결과물인 </a:t>
            </a:r>
            <a:r>
              <a:rPr lang="en-US" altLang="ko-KR" sz="1200"/>
              <a:t>HTML</a:t>
            </a:r>
            <a:r>
              <a:rPr lang="ko-KR" altLang="en-US" sz="1200"/>
              <a:t>과 같은 텍스트 파일은 템플릿 파일</a:t>
            </a:r>
            <a:endParaRPr lang="en-US" altLang="ko-KR" sz="1200"/>
          </a:p>
          <a:p>
            <a:pPr marL="171450" indent="-171450">
              <a:buFontTx/>
              <a:buChar char="-"/>
            </a:pPr>
            <a:r>
              <a:rPr lang="ko-KR" altLang="en-US" sz="1200"/>
              <a:t>룩 앤드 필</a:t>
            </a:r>
            <a:r>
              <a:rPr lang="en-US" altLang="ko-KR" sz="1200"/>
              <a:t>(Look and feel)</a:t>
            </a:r>
          </a:p>
          <a:p>
            <a:pPr marL="628650" lvl="1" indent="-171450">
              <a:buFontTx/>
              <a:buChar char="-"/>
            </a:pPr>
            <a:r>
              <a:rPr lang="ko-KR" altLang="en-US" sz="1200"/>
              <a:t>그래픽 사용자 인터페이스의 관점에서 쓰이며</a:t>
            </a:r>
            <a:r>
              <a:rPr lang="en-US" altLang="ko-KR" sz="1200"/>
              <a:t> </a:t>
            </a:r>
            <a:r>
              <a:rPr lang="ko-KR" altLang="en-US" sz="1200"/>
              <a:t>색</a:t>
            </a:r>
            <a:r>
              <a:rPr lang="en-US" altLang="ko-KR" sz="1200"/>
              <a:t>, </a:t>
            </a:r>
            <a:r>
              <a:rPr lang="ko-KR" altLang="en-US" sz="1200"/>
              <a:t>모양</a:t>
            </a:r>
            <a:r>
              <a:rPr lang="en-US" altLang="ko-KR" sz="1200"/>
              <a:t>, </a:t>
            </a:r>
            <a:r>
              <a:rPr lang="ko-KR" altLang="en-US" sz="1200"/>
              <a:t>레이아웃</a:t>
            </a:r>
            <a:r>
              <a:rPr lang="en-US" altLang="ko-KR" sz="1200"/>
              <a:t>, </a:t>
            </a:r>
            <a:r>
              <a:rPr lang="ko-KR" altLang="en-US" sz="1200"/>
              <a:t>글꼴뿐 아니라 단추</a:t>
            </a:r>
            <a:r>
              <a:rPr lang="en-US" altLang="ko-KR" sz="1200"/>
              <a:t>, </a:t>
            </a:r>
            <a:r>
              <a:rPr lang="ko-KR" altLang="en-US" sz="1200"/>
              <a:t>상자</a:t>
            </a:r>
            <a:r>
              <a:rPr lang="en-US" altLang="ko-KR" sz="1200"/>
              <a:t>, </a:t>
            </a:r>
            <a:r>
              <a:rPr lang="ko-KR" altLang="en-US" sz="1200"/>
              <a:t>메뉴와 같은 동적인 요소의 동작을 수반하는 디자인의 측면을 이루고  있음</a:t>
            </a:r>
          </a:p>
        </p:txBody>
      </p:sp>
    </p:spTree>
    <p:extLst>
      <p:ext uri="{BB962C8B-B14F-4D97-AF65-F5344CB8AC3E}">
        <p14:creationId xmlns:p14="http://schemas.microsoft.com/office/powerpoint/2010/main" val="2705873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233551-1AD7-4F15-AE04-2B69E2540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Model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E37B92-3E6F-4B1D-BBF8-8A29E1D574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740A73-9EAB-455B-835B-ED55BED0E60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모델이란 사용될 데이터에 대한 정의를 담고 있는 장고의 클래스</a:t>
            </a:r>
            <a:endParaRPr lang="en-US" altLang="ko-KR"/>
          </a:p>
          <a:p>
            <a:r>
              <a:rPr lang="ko-KR" altLang="en-US"/>
              <a:t>장고는 </a:t>
            </a:r>
            <a:r>
              <a:rPr lang="en-US" altLang="ko-KR" err="1"/>
              <a:t>ORM</a:t>
            </a:r>
            <a:r>
              <a:rPr lang="en-US" altLang="ko-KR"/>
              <a:t> </a:t>
            </a:r>
            <a:r>
              <a:rPr lang="ko-KR" altLang="en-US"/>
              <a:t>기법을 사용하여 </a:t>
            </a:r>
            <a:r>
              <a:rPr lang="ko-KR" altLang="en-US" err="1"/>
              <a:t>애클리케이션에서</a:t>
            </a:r>
            <a:r>
              <a:rPr lang="ko-KR" altLang="en-US"/>
              <a:t> 사용할 데이터베이스를 클래스로 </a:t>
            </a:r>
            <a:r>
              <a:rPr lang="ko-KR" altLang="en-US" err="1"/>
              <a:t>매팅해서</a:t>
            </a:r>
            <a:r>
              <a:rPr lang="ko-KR" altLang="en-US"/>
              <a:t> 코딩할 수 있음</a:t>
            </a:r>
            <a:r>
              <a:rPr lang="en-US" altLang="ko-KR"/>
              <a:t>. </a:t>
            </a:r>
            <a:r>
              <a:rPr lang="ko-KR" altLang="en-US"/>
              <a:t>즉 하나의 모델 클래스는 하나의 테이블에 </a:t>
            </a:r>
            <a:r>
              <a:rPr lang="ko-KR" altLang="en-US" err="1"/>
              <a:t>매핑되고</a:t>
            </a:r>
            <a:r>
              <a:rPr lang="en-US" altLang="ko-KR"/>
              <a:t>, </a:t>
            </a:r>
            <a:r>
              <a:rPr lang="ko-KR" altLang="en-US"/>
              <a:t>모델 클래스의 속성은 테이블의 컬럼에 매핑 됨</a:t>
            </a:r>
            <a:endParaRPr lang="en-US" altLang="ko-KR"/>
          </a:p>
          <a:p>
            <a:r>
              <a:rPr lang="en-US" altLang="ko-KR" err="1"/>
              <a:t>ORM</a:t>
            </a:r>
            <a:r>
              <a:rPr lang="ko-KR" altLang="en-US"/>
              <a:t>이란</a:t>
            </a:r>
            <a:r>
              <a:rPr lang="en-US" altLang="ko-KR"/>
              <a:t>?</a:t>
            </a:r>
          </a:p>
          <a:p>
            <a:pPr lvl="1"/>
            <a:r>
              <a:rPr lang="en-US" altLang="ko-KR"/>
              <a:t>Object Relational Mapping</a:t>
            </a:r>
            <a:r>
              <a:rPr lang="ko-KR" altLang="en-US"/>
              <a:t>은 쉽게 표현하면 객체와 관계형 데이터베이스를 연결해주는 역할을 함</a:t>
            </a:r>
            <a:endParaRPr lang="en-US" altLang="ko-KR"/>
          </a:p>
          <a:p>
            <a:pPr lvl="1"/>
            <a:r>
              <a:rPr lang="ko-KR" altLang="en-US"/>
              <a:t>직접 </a:t>
            </a:r>
            <a:r>
              <a:rPr lang="en-US" altLang="ko-KR"/>
              <a:t>SQL </a:t>
            </a:r>
            <a:r>
              <a:rPr lang="ko-KR" altLang="en-US"/>
              <a:t>언어를 사용해 데이터를 요청할 필요 없이 객체를 사용해 데이터를 처리할 수 있음</a:t>
            </a:r>
            <a:endParaRPr lang="en-US" altLang="ko-KR"/>
          </a:p>
          <a:p>
            <a:pPr lvl="1"/>
            <a:r>
              <a:rPr lang="ko-KR" altLang="en-US"/>
              <a:t>객체를 대상으로 필요한 작업을 진행하면</a:t>
            </a:r>
            <a:r>
              <a:rPr lang="en-US" altLang="ko-KR"/>
              <a:t>, </a:t>
            </a:r>
            <a:r>
              <a:rPr lang="en-US" altLang="ko-KR" err="1"/>
              <a:t>ORM</a:t>
            </a:r>
            <a:r>
              <a:rPr lang="ko-KR" altLang="en-US"/>
              <a:t>이 자동으로 적절한 </a:t>
            </a:r>
            <a:r>
              <a:rPr lang="en-US" altLang="ko-KR"/>
              <a:t>SQL </a:t>
            </a:r>
            <a:r>
              <a:rPr lang="ko-KR" altLang="en-US"/>
              <a:t>구문이나 데이터베이스 </a:t>
            </a:r>
            <a:r>
              <a:rPr lang="en-US" altLang="ko-KR"/>
              <a:t>API</a:t>
            </a:r>
            <a:r>
              <a:rPr lang="ko-KR" altLang="en-US"/>
              <a:t>를 호출해서 처리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300037" indent="-285750"/>
            <a:r>
              <a:rPr lang="en-US" altLang="ko-KR" err="1"/>
              <a:t>Models.py</a:t>
            </a:r>
            <a:endParaRPr lang="en-US" altLang="ko-KR"/>
          </a:p>
          <a:p>
            <a:pPr marL="628650" lvl="1" indent="-285750"/>
            <a:r>
              <a:rPr lang="en-US" altLang="ko-KR"/>
              <a:t>Models</a:t>
            </a:r>
            <a:r>
              <a:rPr lang="ko-KR" altLang="en-US"/>
              <a:t>에서 설정한 객체들이 </a:t>
            </a:r>
            <a:r>
              <a:rPr lang="en-US" altLang="ko-KR" err="1"/>
              <a:t>ORM</a:t>
            </a:r>
            <a:r>
              <a:rPr lang="ko-KR" altLang="en-US"/>
              <a:t>로 인해서 </a:t>
            </a:r>
            <a:r>
              <a:rPr lang="en-US" altLang="ko-KR"/>
              <a:t>DB</a:t>
            </a:r>
            <a:r>
              <a:rPr lang="ko-KR" altLang="en-US"/>
              <a:t>에 자동으로 매핑</a:t>
            </a:r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8D1B63-A433-4D95-9248-4030293BF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008" y="3607681"/>
            <a:ext cx="3562508" cy="10168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BE1EE2C-7145-4D84-ADF5-92EB8FC5C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274" y="3743325"/>
            <a:ext cx="2964692" cy="898201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F2C7741-5359-40B4-9C6E-971694EF211C}"/>
              </a:ext>
            </a:extLst>
          </p:cNvPr>
          <p:cNvCxnSpPr>
            <a:cxnSpLocks/>
          </p:cNvCxnSpPr>
          <p:nvPr/>
        </p:nvCxnSpPr>
        <p:spPr>
          <a:xfrm flipV="1">
            <a:off x="4296711" y="4116123"/>
            <a:ext cx="929630" cy="17579"/>
          </a:xfrm>
          <a:prstGeom prst="straightConnector1">
            <a:avLst/>
          </a:prstGeom>
          <a:ln w="11430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12700" algn="ctr" rotWithShape="0">
              <a:prstClr val="black"/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2265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105392-5414-47E5-8922-BC99CD9C1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템플릿 변수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403A25-8668-4975-9822-9D869E8B95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E74EDE-3DCA-48E9-8038-6CCA67AF9A1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템플릿 변수 </a:t>
            </a:r>
            <a:endParaRPr lang="en-US" altLang="ko-KR"/>
          </a:p>
          <a:p>
            <a:pPr lvl="1"/>
            <a:r>
              <a:rPr lang="en-US" altLang="ko-KR"/>
              <a:t>{{  variable }} </a:t>
            </a:r>
          </a:p>
          <a:p>
            <a:pPr lvl="1"/>
            <a:r>
              <a:rPr lang="ko-KR" altLang="en-US"/>
              <a:t>템플릿 시스템은 변수를 평가해서 변수값으로 출력합니다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변수명은 일반 프로그래밍의 변수명처럼 문자</a:t>
            </a:r>
            <a:r>
              <a:rPr lang="en-US" altLang="ko-KR"/>
              <a:t>, </a:t>
            </a:r>
            <a:r>
              <a:rPr lang="ko-KR" altLang="en-US"/>
              <a:t>숫자</a:t>
            </a:r>
            <a:r>
              <a:rPr lang="en-US" altLang="ko-KR"/>
              <a:t>, </a:t>
            </a:r>
            <a:r>
              <a:rPr lang="ko-KR" altLang="en-US"/>
              <a:t>밑줄</a:t>
            </a:r>
            <a:r>
              <a:rPr lang="en-US" altLang="ko-KR"/>
              <a:t>(_)</a:t>
            </a:r>
            <a:r>
              <a:rPr lang="ko-KR" altLang="en-US"/>
              <a:t>을 사용하여 이름을 정의합니다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또한 변수의 속성에 접근할 수 있는 도트</a:t>
            </a:r>
            <a:r>
              <a:rPr lang="en-US" altLang="ko-KR"/>
              <a:t>(. ) </a:t>
            </a:r>
            <a:r>
              <a:rPr lang="ko-KR" altLang="en-US"/>
              <a:t>표현식도 가능합니다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변수명에 도트</a:t>
            </a:r>
            <a:r>
              <a:rPr lang="en-US" altLang="ko-KR"/>
              <a:t>(.)</a:t>
            </a:r>
            <a:r>
              <a:rPr lang="ko-KR" altLang="en-US"/>
              <a:t>를 사용하기도 하는데 해석은 아래처럼 하면 됩니다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foo.bar</a:t>
            </a:r>
          </a:p>
          <a:p>
            <a:pPr lvl="2"/>
            <a:r>
              <a:rPr lang="en-US" altLang="ko-KR"/>
              <a:t>foo</a:t>
            </a:r>
            <a:r>
              <a:rPr lang="ko-KR" altLang="en-US"/>
              <a:t>가 사전 타입인지를 확인하고 맞다면 </a:t>
            </a:r>
            <a:r>
              <a:rPr lang="en-US" altLang="ko-KR"/>
              <a:t>foo['bar']</a:t>
            </a:r>
            <a:r>
              <a:rPr lang="ko-KR" altLang="en-US"/>
              <a:t>로 해석</a:t>
            </a:r>
            <a:endParaRPr lang="en-US" altLang="ko-KR"/>
          </a:p>
          <a:p>
            <a:pPr lvl="2"/>
            <a:r>
              <a:rPr lang="ko-KR" altLang="en-US"/>
              <a:t>그 다음 </a:t>
            </a:r>
            <a:r>
              <a:rPr lang="en-US" altLang="ko-KR"/>
              <a:t>foo</a:t>
            </a:r>
            <a:r>
              <a:rPr lang="ko-KR" altLang="en-US"/>
              <a:t>의 속성을 찾고</a:t>
            </a:r>
            <a:r>
              <a:rPr lang="en-US" altLang="ko-KR"/>
              <a:t>, bar</a:t>
            </a:r>
            <a:r>
              <a:rPr lang="ko-KR" altLang="en-US"/>
              <a:t>라는 속성이 있으면 </a:t>
            </a:r>
            <a:r>
              <a:rPr lang="en-US" altLang="ko-KR"/>
              <a:t>foo.bar</a:t>
            </a:r>
            <a:r>
              <a:rPr lang="ko-KR" altLang="en-US"/>
              <a:t>로 해석</a:t>
            </a:r>
            <a:endParaRPr lang="en-US" altLang="ko-KR"/>
          </a:p>
          <a:p>
            <a:pPr lvl="2"/>
            <a:r>
              <a:rPr lang="ko-KR" altLang="en-US"/>
              <a:t>그것도 아니면 </a:t>
            </a:r>
            <a:r>
              <a:rPr lang="en-US" altLang="ko-KR"/>
              <a:t>foo</a:t>
            </a:r>
            <a:r>
              <a:rPr lang="ko-KR" altLang="en-US"/>
              <a:t>가 리스트인지를 확인</a:t>
            </a:r>
            <a:r>
              <a:rPr lang="en-US" altLang="ko-KR"/>
              <a:t>. </a:t>
            </a:r>
            <a:r>
              <a:rPr lang="ko-KR" altLang="en-US"/>
              <a:t>그렇다면 </a:t>
            </a:r>
            <a:r>
              <a:rPr lang="en-US" altLang="ko-KR"/>
              <a:t>foo[bar]</a:t>
            </a:r>
            <a:r>
              <a:rPr lang="ko-KR" altLang="en-US"/>
              <a:t>로 해석</a:t>
            </a:r>
            <a:endParaRPr lang="en-US" altLang="ko-KR"/>
          </a:p>
          <a:p>
            <a:pPr lvl="1"/>
            <a:r>
              <a:rPr lang="ko-KR" altLang="en-US"/>
              <a:t>템플릿 시스템은 정의가 되어 있지 않은 변수를 사용할 경우에 빈 문자열</a:t>
            </a:r>
            <a:r>
              <a:rPr lang="en-US" altLang="ko-KR"/>
              <a:t>( '')</a:t>
            </a:r>
            <a:r>
              <a:rPr lang="ko-KR" altLang="en-US"/>
              <a:t>로 채워주며</a:t>
            </a:r>
            <a:r>
              <a:rPr lang="en-US" altLang="ko-KR"/>
              <a:t>, </a:t>
            </a:r>
            <a:r>
              <a:rPr lang="ko-KR" altLang="en-US"/>
              <a:t>이 값을 변경하려면 </a:t>
            </a:r>
            <a:r>
              <a:rPr lang="en-US" altLang="ko-KR"/>
              <a:t>setting.py </a:t>
            </a:r>
            <a:r>
              <a:rPr lang="ko-KR" altLang="en-US"/>
              <a:t>파일에 다음과 같은 속성을 지정해주면 됨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625E1D-74AE-4BFF-A5B3-7D22F7108F1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F2B38F-8867-4A51-86BB-2743DC6D5C83}"/>
              </a:ext>
            </a:extLst>
          </p:cNvPr>
          <p:cNvSpPr txBox="1"/>
          <p:nvPr/>
        </p:nvSpPr>
        <p:spPr>
          <a:xfrm>
            <a:off x="2713898" y="4542820"/>
            <a:ext cx="3401737" cy="36933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TEMPLATE_STRING_IF_INVALID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0708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FA66E-89C4-4853-98C6-96FF664F6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템플릿 필터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E9180A-8E0A-42E7-BB73-F363428B1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255B31-DA25-42D9-B04C-76299EF46ED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템플릿 필터</a:t>
            </a:r>
            <a:endParaRPr lang="en-US" altLang="ko-KR"/>
          </a:p>
          <a:p>
            <a:pPr lvl="1"/>
            <a:r>
              <a:rPr lang="ko-KR" altLang="en-US"/>
              <a:t>필터란 어떤 객체나 처리 결과에 추가적으로 명령을 적용하여 해당 명령에 맞게 최종 경과를 변경하는 것을 의미 </a:t>
            </a:r>
            <a:endParaRPr lang="en-US" altLang="ko-KR"/>
          </a:p>
          <a:p>
            <a:pPr lvl="1"/>
            <a:r>
              <a:rPr lang="ko-KR" altLang="en-US"/>
              <a:t>필터는 </a:t>
            </a:r>
            <a:r>
              <a:rPr lang="en-US" altLang="ko-KR"/>
              <a:t>| </a:t>
            </a:r>
            <a:r>
              <a:rPr lang="ko-KR" altLang="en-US"/>
              <a:t>문자를 사용합니다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{{ name | lower }} </a:t>
            </a:r>
          </a:p>
          <a:p>
            <a:pPr lvl="2"/>
            <a:r>
              <a:rPr lang="en-US" altLang="ko-KR"/>
              <a:t>name</a:t>
            </a:r>
            <a:r>
              <a:rPr lang="ko-KR" altLang="en-US"/>
              <a:t> 변수값의 모든 문자를 소문자로 바꿔주는 필터 입니다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{{ text | escape | linebreaks</a:t>
            </a:r>
            <a:r>
              <a:rPr lang="ko-KR" altLang="en-US"/>
              <a:t> </a:t>
            </a:r>
            <a:r>
              <a:rPr lang="en-US" altLang="ko-KR"/>
              <a:t>}</a:t>
            </a:r>
          </a:p>
          <a:p>
            <a:pPr lvl="2"/>
            <a:r>
              <a:rPr lang="en-US" altLang="ko-KR"/>
              <a:t>text </a:t>
            </a:r>
            <a:r>
              <a:rPr lang="ko-KR" altLang="en-US"/>
              <a:t>변수 값 중에서 특수 문자를 이스케이프주고</a:t>
            </a:r>
            <a:r>
              <a:rPr lang="en-US" altLang="ko-KR"/>
              <a:t>, </a:t>
            </a:r>
            <a:r>
              <a:rPr lang="ko-KR" altLang="en-US"/>
              <a:t>그 결과 스트링에 </a:t>
            </a:r>
            <a:r>
              <a:rPr lang="en-US" altLang="ko-KR"/>
              <a:t>HTML &lt;p&gt; </a:t>
            </a:r>
            <a:r>
              <a:rPr lang="ko-KR" altLang="en-US"/>
              <a:t>태그를 붙여줍니다</a:t>
            </a:r>
            <a:r>
              <a:rPr lang="en-US" altLang="ko-KR"/>
              <a:t>. (linebreaks)</a:t>
            </a:r>
          </a:p>
          <a:p>
            <a:pPr lvl="1"/>
            <a:r>
              <a:rPr lang="en-US" altLang="ko-KR"/>
              <a:t>{{ bio</a:t>
            </a:r>
            <a:r>
              <a:rPr lang="ko-KR" altLang="en-US"/>
              <a:t> </a:t>
            </a:r>
            <a:r>
              <a:rPr lang="en-US" altLang="ko-KR"/>
              <a:t>|</a:t>
            </a:r>
            <a:r>
              <a:rPr lang="ko-KR" altLang="en-US"/>
              <a:t> </a:t>
            </a:r>
            <a:r>
              <a:rPr lang="en-US" altLang="ko-KR"/>
              <a:t>truncatewords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30</a:t>
            </a:r>
            <a:r>
              <a:rPr lang="ko-KR" altLang="en-US"/>
              <a:t> </a:t>
            </a:r>
            <a:r>
              <a:rPr lang="en-US" altLang="ko-KR"/>
              <a:t>}}</a:t>
            </a:r>
          </a:p>
          <a:p>
            <a:pPr lvl="2"/>
            <a:r>
              <a:rPr lang="en-US" altLang="ko-KR"/>
              <a:t>bio </a:t>
            </a:r>
            <a:r>
              <a:rPr lang="ko-KR" altLang="en-US"/>
              <a:t>변수값 중에서 앞에 </a:t>
            </a:r>
            <a:r>
              <a:rPr lang="en-US" altLang="ko-KR"/>
              <a:t>30</a:t>
            </a:r>
            <a:r>
              <a:rPr lang="ko-KR" altLang="en-US"/>
              <a:t>개의 단어만 보여주고</a:t>
            </a:r>
            <a:r>
              <a:rPr lang="en-US" altLang="ko-KR"/>
              <a:t>, </a:t>
            </a:r>
            <a:r>
              <a:rPr lang="ko-KR" altLang="en-US"/>
              <a:t>줄 바꿈 문자는 모두 없애줌 </a:t>
            </a:r>
            <a:endParaRPr lang="en-US" altLang="ko-KR"/>
          </a:p>
          <a:p>
            <a:pPr lvl="1"/>
            <a:r>
              <a:rPr lang="en-US" altLang="ko-KR"/>
              <a:t>{{ list | join : " // " }}</a:t>
            </a:r>
          </a:p>
          <a:p>
            <a:pPr lvl="2"/>
            <a:r>
              <a:rPr lang="ko-KR" altLang="en-US"/>
              <a:t>필터의 인자에 빈칸이 있는 경우는 따옴표로 묶어줍니다</a:t>
            </a:r>
            <a:r>
              <a:rPr lang="en-US" altLang="ko-KR"/>
              <a:t>. </a:t>
            </a:r>
          </a:p>
          <a:p>
            <a:pPr lvl="2"/>
            <a:r>
              <a:rPr lang="ko-KR" altLang="en-US"/>
              <a:t>만일 </a:t>
            </a:r>
            <a:r>
              <a:rPr lang="en-US" altLang="ko-KR"/>
              <a:t>['a', 'b', 'c']</a:t>
            </a:r>
            <a:r>
              <a:rPr lang="ko-KR" altLang="en-US"/>
              <a:t>라면 결과는 </a:t>
            </a:r>
            <a:r>
              <a:rPr lang="en-US" altLang="ko-KR"/>
              <a:t>"a // b // c"</a:t>
            </a:r>
            <a:r>
              <a:rPr lang="ko-KR" altLang="en-US"/>
              <a:t>가 됩니다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{{ value | default:"nothing" }} </a:t>
            </a:r>
          </a:p>
          <a:p>
            <a:pPr lvl="2"/>
            <a:r>
              <a:rPr lang="en-US" altLang="ko-KR"/>
              <a:t>value </a:t>
            </a:r>
            <a:r>
              <a:rPr lang="ko-KR" altLang="en-US"/>
              <a:t>변수값이 </a:t>
            </a:r>
            <a:r>
              <a:rPr lang="en-US" altLang="ko-KR"/>
              <a:t>False</a:t>
            </a:r>
            <a:r>
              <a:rPr lang="ko-KR" altLang="en-US"/>
              <a:t>이거나 없는 경우</a:t>
            </a:r>
            <a:r>
              <a:rPr lang="en-US" altLang="ko-KR"/>
              <a:t>, "nothing"</a:t>
            </a:r>
            <a:r>
              <a:rPr lang="ko-KR" altLang="en-US"/>
              <a:t>으로 보여줍니다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{{ value | length }}</a:t>
            </a:r>
          </a:p>
          <a:p>
            <a:pPr lvl="2"/>
            <a:r>
              <a:rPr lang="en-US" altLang="ko-KR"/>
              <a:t> value </a:t>
            </a:r>
            <a:r>
              <a:rPr lang="ko-KR" altLang="en-US"/>
              <a:t>변수값의 길이를 반환</a:t>
            </a:r>
            <a:r>
              <a:rPr lang="en-US" altLang="ko-KR"/>
              <a:t>. value</a:t>
            </a:r>
            <a:r>
              <a:rPr lang="ko-KR" altLang="en-US"/>
              <a:t>가 스트링이나 리스트인 경우도 가능 </a:t>
            </a:r>
            <a:endParaRPr lang="en-US" altLang="ko-KR"/>
          </a:p>
          <a:p>
            <a:pPr lvl="1"/>
            <a:r>
              <a:rPr lang="en-US" altLang="ko-KR"/>
              <a:t>{{ value | striptags }}</a:t>
            </a:r>
          </a:p>
          <a:p>
            <a:pPr lvl="2"/>
            <a:r>
              <a:rPr lang="en-US" altLang="ko-KR"/>
              <a:t>value </a:t>
            </a:r>
            <a:r>
              <a:rPr lang="ko-KR" altLang="en-US"/>
              <a:t>변수값에서 </a:t>
            </a:r>
            <a:r>
              <a:rPr lang="en-US" altLang="ko-KR"/>
              <a:t>HTML </a:t>
            </a:r>
            <a:r>
              <a:rPr lang="ko-KR" altLang="en-US"/>
              <a:t>태그를 모두 없애줍니다</a:t>
            </a:r>
            <a:r>
              <a:rPr lang="en-US" altLang="ko-KR"/>
              <a:t>. </a:t>
            </a:r>
            <a:r>
              <a:rPr lang="ko-KR" altLang="en-US"/>
              <a:t>그러나 </a:t>
            </a:r>
            <a:r>
              <a:rPr lang="en-US" altLang="ko-KR"/>
              <a:t>100% </a:t>
            </a:r>
            <a:r>
              <a:rPr lang="ko-KR" altLang="en-US"/>
              <a:t>보장하는 것은 아님</a:t>
            </a:r>
            <a:endParaRPr lang="en-US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C12EFC-D225-4A80-B8F9-ECC17DDABA9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1245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FA66E-89C4-4853-98C6-96FF664F6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템플릿 필터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E9180A-8E0A-42E7-BB73-F363428B1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255B31-DA25-42D9-B04C-76299EF46ED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템플릿 필터</a:t>
            </a:r>
            <a:endParaRPr lang="en-US" altLang="ko-KR"/>
          </a:p>
          <a:p>
            <a:pPr lvl="1"/>
            <a:r>
              <a:rPr lang="en-US" altLang="ko-KR"/>
              <a:t>{{ value | pluralize }}</a:t>
            </a:r>
          </a:p>
          <a:p>
            <a:pPr lvl="2"/>
            <a:r>
              <a:rPr lang="ko-KR" altLang="en-US"/>
              <a:t>복수 접미사 필터 </a:t>
            </a:r>
            <a:endParaRPr lang="en-US" altLang="ko-KR"/>
          </a:p>
          <a:p>
            <a:pPr lvl="1"/>
            <a:r>
              <a:rPr lang="en-US" altLang="ko-KR"/>
              <a:t>{{ value | pluralize:"es" }} or</a:t>
            </a:r>
            <a:r>
              <a:rPr lang="ko-KR" altLang="en-US"/>
              <a:t> </a:t>
            </a:r>
            <a:r>
              <a:rPr lang="en-US" altLang="ko-KR"/>
              <a:t>{{</a:t>
            </a:r>
            <a:r>
              <a:rPr lang="ko-KR" altLang="en-US"/>
              <a:t> </a:t>
            </a:r>
            <a:r>
              <a:rPr lang="en-US" altLang="ko-KR"/>
              <a:t>value</a:t>
            </a:r>
            <a:r>
              <a:rPr lang="ko-KR" altLang="en-US"/>
              <a:t> </a:t>
            </a:r>
            <a:r>
              <a:rPr lang="en-US" altLang="ko-KR"/>
              <a:t>|</a:t>
            </a:r>
            <a:r>
              <a:rPr lang="ko-KR" altLang="en-US"/>
              <a:t> </a:t>
            </a:r>
            <a:r>
              <a:rPr lang="en-US" altLang="ko-KR"/>
              <a:t>pluralize:"ies" }}</a:t>
            </a:r>
          </a:p>
          <a:p>
            <a:pPr lvl="2"/>
            <a:r>
              <a:rPr lang="en-US" altLang="ko-KR"/>
              <a:t>value </a:t>
            </a:r>
            <a:r>
              <a:rPr lang="ko-KR" altLang="en-US"/>
              <a:t>변수값이 </a:t>
            </a:r>
            <a:r>
              <a:rPr lang="en-US" altLang="ko-KR"/>
              <a:t>1</a:t>
            </a:r>
            <a:r>
              <a:rPr lang="ko-KR" altLang="en-US"/>
              <a:t>이 아니면 복수 접미사 </a:t>
            </a:r>
            <a:r>
              <a:rPr lang="en-US" altLang="ko-KR"/>
              <a:t>s</a:t>
            </a:r>
            <a:r>
              <a:rPr lang="ko-KR" altLang="en-US"/>
              <a:t>를 붙여주고 </a:t>
            </a:r>
            <a:endParaRPr lang="en-US" altLang="ko-KR"/>
          </a:p>
          <a:p>
            <a:pPr lvl="1"/>
            <a:r>
              <a:rPr lang="en-US" altLang="ko-KR"/>
              <a:t>{{ value | add:"2" }}</a:t>
            </a:r>
          </a:p>
          <a:p>
            <a:pPr lvl="2"/>
            <a:r>
              <a:rPr lang="ko-KR" altLang="en-US"/>
              <a:t>더하기 필터</a:t>
            </a:r>
            <a:r>
              <a:rPr lang="en-US" altLang="ko-KR"/>
              <a:t>. </a:t>
            </a:r>
            <a:r>
              <a:rPr lang="ko-KR" altLang="en-US"/>
              <a:t>만일 </a:t>
            </a:r>
            <a:r>
              <a:rPr lang="en-US" altLang="ko-KR"/>
              <a:t>value </a:t>
            </a:r>
            <a:r>
              <a:rPr lang="ko-KR" altLang="en-US"/>
              <a:t>변수값이 </a:t>
            </a:r>
            <a:r>
              <a:rPr lang="en-US" altLang="ko-KR"/>
              <a:t>4</a:t>
            </a:r>
            <a:r>
              <a:rPr lang="ko-KR" altLang="en-US"/>
              <a:t>라면</a:t>
            </a:r>
            <a:r>
              <a:rPr lang="en-US" altLang="ko-KR"/>
              <a:t>, </a:t>
            </a:r>
            <a:r>
              <a:rPr lang="ko-KR" altLang="en-US"/>
              <a:t>아래 표현식의 최종 결과는 </a:t>
            </a:r>
            <a:r>
              <a:rPr lang="en-US" altLang="ko-KR"/>
              <a:t>6</a:t>
            </a:r>
          </a:p>
          <a:p>
            <a:pPr lvl="2"/>
            <a:r>
              <a:rPr lang="en-US" altLang="ko-KR"/>
              <a:t>{{ first | add : second }} </a:t>
            </a:r>
          </a:p>
          <a:p>
            <a:pPr lvl="3"/>
            <a:r>
              <a:rPr lang="en-US" altLang="ko-KR"/>
              <a:t>first = "python", second = "django"</a:t>
            </a:r>
            <a:r>
              <a:rPr lang="ko-KR" altLang="en-US"/>
              <a:t>라면 결과는 </a:t>
            </a:r>
            <a:r>
              <a:rPr lang="en-US" altLang="ko-KR"/>
              <a:t>"pythondjango"</a:t>
            </a:r>
          </a:p>
          <a:p>
            <a:pPr lvl="3"/>
            <a:r>
              <a:rPr lang="en-US" altLang="ko-KR"/>
              <a:t>first=[1, 2, 3], second</a:t>
            </a:r>
            <a:r>
              <a:rPr lang="ko-KR" altLang="en-US"/>
              <a:t> </a:t>
            </a:r>
            <a:r>
              <a:rPr lang="en-US" altLang="ko-KR"/>
              <a:t>=</a:t>
            </a:r>
            <a:r>
              <a:rPr lang="ko-KR" altLang="en-US"/>
              <a:t> </a:t>
            </a:r>
            <a:r>
              <a:rPr lang="en-US" altLang="ko-KR"/>
              <a:t>[4, 5, 6]</a:t>
            </a:r>
            <a:r>
              <a:rPr lang="ko-KR" altLang="en-US"/>
              <a:t>이라면 결과는 </a:t>
            </a:r>
            <a:r>
              <a:rPr lang="en-US" altLang="ko-KR"/>
              <a:t>[1, 2, 3, 4, 5, 6]</a:t>
            </a:r>
          </a:p>
          <a:p>
            <a:pPr lvl="3"/>
            <a:r>
              <a:rPr lang="en-US" altLang="ko-KR"/>
              <a:t>first="5", second="10"</a:t>
            </a:r>
            <a:r>
              <a:rPr lang="ko-KR" altLang="en-US"/>
              <a:t>이라면 결과는 </a:t>
            </a:r>
            <a:r>
              <a:rPr lang="en-US" altLang="ko-KR"/>
              <a:t>"15"</a:t>
            </a:r>
            <a:r>
              <a:rPr lang="ko-KR" altLang="en-US"/>
              <a:t>가 됩니다</a:t>
            </a:r>
            <a:r>
              <a:rPr lang="en-US" altLang="ko-KR"/>
              <a:t>. </a:t>
            </a:r>
          </a:p>
          <a:p>
            <a:r>
              <a:rPr lang="ko-KR" altLang="en-US"/>
              <a:t>장고 공식 문서에 자세한 내용이 포함되어 있습니다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https://docs.djangoproject.com/en/3.1/ref/templates/builtins/ 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C12EFC-D225-4A80-B8F9-ECC17DDABA9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6010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2D0A26-D23D-4749-BFAB-16FB8BA76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템플릿 태그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BE14E6-386F-4C72-98D4-25F49A1E14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FB0128-82DD-47B4-9E98-F3F0EFE8E32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템플릿 태그는 </a:t>
            </a:r>
            <a:r>
              <a:rPr lang="en-US" altLang="ko-KR"/>
              <a:t>{% tag %} </a:t>
            </a:r>
            <a:r>
              <a:rPr lang="ko-KR" altLang="en-US"/>
              <a:t>형식을 가지며</a:t>
            </a:r>
            <a:r>
              <a:rPr lang="en-US" altLang="ko-KR"/>
              <a:t>, </a:t>
            </a:r>
            <a:r>
              <a:rPr lang="ko-KR" altLang="en-US"/>
              <a:t>템플릿 변수나 필터에 비해 좀 더 복잡한 형태를 가지고 있습니다</a:t>
            </a:r>
            <a:r>
              <a:rPr lang="en-US" altLang="ko-KR"/>
              <a:t>. </a:t>
            </a:r>
          </a:p>
          <a:p>
            <a:r>
              <a:rPr lang="ko-KR" altLang="en-US"/>
              <a:t>어떤 태그는 시작 태그와 끝 태그 둘 다 있어야 합니다</a:t>
            </a:r>
            <a:r>
              <a:rPr lang="en-US" altLang="ko-KR"/>
              <a:t>. </a:t>
            </a:r>
          </a:p>
          <a:p>
            <a:r>
              <a:rPr lang="ko-KR" altLang="en-US"/>
              <a:t>태그가 하는 역할은 텍스트 결과물을 만들기도 하고</a:t>
            </a:r>
            <a:r>
              <a:rPr lang="en-US" altLang="ko-KR"/>
              <a:t>, </a:t>
            </a:r>
            <a:r>
              <a:rPr lang="ko-KR" altLang="en-US"/>
              <a:t>템플릿 로직을 제어</a:t>
            </a:r>
            <a:r>
              <a:rPr lang="en-US" altLang="ko-KR"/>
              <a:t>, </a:t>
            </a:r>
            <a:r>
              <a:rPr lang="ko-KR" altLang="en-US"/>
              <a:t>외부 파일을 템플릿 내로 로딩하기도 합니다</a:t>
            </a:r>
            <a:r>
              <a:rPr lang="en-US" altLang="ko-KR"/>
              <a:t>. </a:t>
            </a:r>
          </a:p>
          <a:p>
            <a:r>
              <a:rPr lang="ko-KR" altLang="en-US"/>
              <a:t>템플릿 태그는 </a:t>
            </a:r>
            <a:r>
              <a:rPr lang="en-US" altLang="ko-KR"/>
              <a:t>{% for %} </a:t>
            </a:r>
            <a:r>
              <a:rPr lang="ko-KR" altLang="en-US"/>
              <a:t>태그와 </a:t>
            </a:r>
            <a:r>
              <a:rPr lang="en-US" altLang="ko-KR"/>
              <a:t>{% if %} </a:t>
            </a:r>
            <a:r>
              <a:rPr lang="ko-KR" altLang="en-US"/>
              <a:t>태그를 가장 많이 사용합니다</a:t>
            </a:r>
            <a:r>
              <a:rPr lang="en-US" altLang="ko-KR"/>
              <a:t>. </a:t>
            </a:r>
          </a:p>
          <a:p>
            <a:r>
              <a:rPr lang="en-US" altLang="ko-KR"/>
              <a:t>{% for %} </a:t>
            </a:r>
          </a:p>
          <a:p>
            <a:pPr lvl="1"/>
            <a:r>
              <a:rPr lang="ko-KR" altLang="en-US"/>
              <a:t>리스트에 담겨 있는 항목들을 순회하면서 출력할 수 있습니다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86EF7B-3AB8-4414-BA62-AC1BC613C4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4C043B-2D60-46CC-B5BF-DB3074692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821" y="4042249"/>
            <a:ext cx="5026232" cy="23575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9BE86E9-52F6-4B55-8EBC-8530E9AAF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40" y="3743325"/>
            <a:ext cx="3031098" cy="11972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63A1B5-AE03-4B0D-A91D-395A432C3651}"/>
              </a:ext>
            </a:extLst>
          </p:cNvPr>
          <p:cNvSpPr txBox="1"/>
          <p:nvPr/>
        </p:nvSpPr>
        <p:spPr>
          <a:xfrm>
            <a:off x="662812" y="4940609"/>
            <a:ext cx="29466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athlete_list</a:t>
            </a:r>
            <a:r>
              <a:rPr lang="ko-KR" altLang="en-US" sz="1100"/>
              <a:t>에 들어 있는 </a:t>
            </a:r>
            <a:r>
              <a:rPr lang="en-US" altLang="ko-KR" sz="1100"/>
              <a:t>athlete</a:t>
            </a:r>
            <a:r>
              <a:rPr lang="ko-KR" altLang="en-US" sz="1100"/>
              <a:t>을 순회하면서 </a:t>
            </a:r>
            <a:endParaRPr lang="en-US" altLang="ko-KR" sz="1100"/>
          </a:p>
          <a:p>
            <a:r>
              <a:rPr lang="en-US" altLang="ko-KR" sz="1100"/>
              <a:t>athelete.name</a:t>
            </a:r>
            <a:r>
              <a:rPr lang="ko-KR" altLang="en-US" sz="1100"/>
              <a:t>을 보여주는 문장</a:t>
            </a:r>
          </a:p>
        </p:txBody>
      </p:sp>
    </p:spTree>
    <p:extLst>
      <p:ext uri="{BB962C8B-B14F-4D97-AF65-F5344CB8AC3E}">
        <p14:creationId xmlns:p14="http://schemas.microsoft.com/office/powerpoint/2010/main" val="5160084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BB7DA-701A-4187-8EE9-079D84BB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템플릿 태그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2770B3-0A7B-4655-85A8-66A291A957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2AC9E6-D741-4403-A40B-BC972C45842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{% csrf_token %} </a:t>
            </a:r>
            <a:r>
              <a:rPr lang="ko-KR" altLang="en-US"/>
              <a:t>태그 </a:t>
            </a:r>
            <a:endParaRPr lang="en-US" altLang="ko-KR"/>
          </a:p>
          <a:p>
            <a:pPr lvl="1"/>
            <a:r>
              <a:rPr lang="en-US" altLang="ko-KR"/>
              <a:t>post </a:t>
            </a:r>
            <a:r>
              <a:rPr lang="ko-KR" altLang="en-US"/>
              <a:t>방식의 </a:t>
            </a:r>
            <a:r>
              <a:rPr lang="en-US" altLang="ko-KR"/>
              <a:t>&lt;form&gt;</a:t>
            </a:r>
            <a:r>
              <a:rPr lang="ko-KR" altLang="en-US"/>
              <a:t>을 사용하는 템플릿 코드에서 </a:t>
            </a:r>
            <a:r>
              <a:rPr lang="en-US" altLang="ko-KR"/>
              <a:t>CSRF(Cross Site Request Forgery) </a:t>
            </a:r>
            <a:r>
              <a:rPr lang="ko-KR" altLang="en-US"/>
              <a:t>공격을 방지하기 위하여 해당 태그를 사용</a:t>
            </a:r>
            <a:endParaRPr lang="en-US" altLang="ko-KR"/>
          </a:p>
          <a:p>
            <a:pPr lvl="1"/>
            <a:r>
              <a:rPr lang="ko-KR" altLang="en-US"/>
              <a:t>폼 데이터에 악의적인 스트립트 문장이 들어있을 수도 있기 때문에 사용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위치는 </a:t>
            </a:r>
            <a:r>
              <a:rPr lang="en-US" altLang="ko-KR"/>
              <a:t>&lt;form&gt; </a:t>
            </a:r>
            <a:r>
              <a:rPr lang="ko-KR" altLang="en-US"/>
              <a:t>엘리먼트의 첫 줄 다음에 넣어주면 됩니다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이 태그를 사용하면 장고는 내부적으로 </a:t>
            </a:r>
            <a:r>
              <a:rPr lang="en-US" altLang="ko-KR"/>
              <a:t>CSRF </a:t>
            </a:r>
            <a:r>
              <a:rPr lang="ko-KR" altLang="en-US"/>
              <a:t>토큰값의 유효성을 검증합니다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토큰값 검증이 실패하면 사용자에게 </a:t>
            </a:r>
            <a:r>
              <a:rPr lang="en-US" altLang="ko-KR"/>
              <a:t>403 </a:t>
            </a:r>
            <a:r>
              <a:rPr lang="ko-KR" altLang="en-US"/>
              <a:t>에러를 보여줍니다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  <a:p>
            <a:pPr marL="342900" lvl="1" indent="0">
              <a:buNone/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7B33FC-18E6-4CCE-A1CD-99BBB53E29F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54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F39EC48-4A4A-4CAD-ABDB-87A6CB554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526" y="2078519"/>
            <a:ext cx="3891107" cy="3574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3531CD-A443-47C3-94C3-32A5F26446B3}"/>
              </a:ext>
            </a:extLst>
          </p:cNvPr>
          <p:cNvSpPr txBox="1"/>
          <p:nvPr/>
        </p:nvSpPr>
        <p:spPr>
          <a:xfrm>
            <a:off x="1031846" y="3914221"/>
            <a:ext cx="7365534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CSRF </a:t>
            </a:r>
            <a:r>
              <a:rPr lang="ko-KR" altLang="en-US" sz="1200"/>
              <a:t>공격이란</a:t>
            </a:r>
            <a:r>
              <a:rPr lang="en-US" altLang="ko-KR" sz="1200"/>
              <a:t>?</a:t>
            </a:r>
          </a:p>
          <a:p>
            <a:r>
              <a:rPr lang="en-US" altLang="ko-KR" sz="1200"/>
              <a:t>- </a:t>
            </a:r>
            <a:r>
              <a:rPr lang="ko-KR" altLang="en-US" sz="1200"/>
              <a:t>사이트 간 요청 위조 공격이라고 표현합니다</a:t>
            </a:r>
            <a:r>
              <a:rPr lang="en-US" altLang="ko-KR" sz="1200"/>
              <a:t>. </a:t>
            </a:r>
            <a:r>
              <a:rPr lang="ko-KR" altLang="en-US" sz="1200"/>
              <a:t>웹 사이트의 취약점을 공격하는 방식 중 하나로</a:t>
            </a:r>
            <a:r>
              <a:rPr lang="en-US" altLang="ko-KR" sz="1200"/>
              <a:t>, </a:t>
            </a:r>
            <a:r>
              <a:rPr lang="ko-KR" altLang="en-US" sz="1200"/>
              <a:t>특정 웹 사이트에서 이미 인증을 받은 사용자를 이용하여 공격을 시도합니다</a:t>
            </a:r>
            <a:r>
              <a:rPr lang="en-US" altLang="ko-KR" sz="1200"/>
              <a:t>. </a:t>
            </a:r>
          </a:p>
          <a:p>
            <a:r>
              <a:rPr lang="ko-KR" altLang="en-US" sz="1200"/>
              <a:t>인증을 받은 사용자가 공격 코드가 삽입된 페이지를 열면 공격 대상이 되는 웹 사이트는 위조된 공격 명령이 믿을 수 있는 사용자로부터 발송된 것으로 판단하게 되어 공격을 받게 되는 방식입니다</a:t>
            </a:r>
            <a:r>
              <a:rPr lang="en-US" altLang="ko-KR" sz="1200"/>
              <a:t>. 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5639478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BB7DA-701A-4187-8EE9-079D84BB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템플릿 태그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2770B3-0A7B-4655-85A8-66A291A957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2AC9E6-D741-4403-A40B-BC972C45842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6250" y="887485"/>
            <a:ext cx="8258175" cy="5124450"/>
          </a:xfrm>
        </p:spPr>
        <p:txBody>
          <a:bodyPr/>
          <a:lstStyle/>
          <a:p>
            <a:r>
              <a:rPr lang="en-US" altLang="ko-KR"/>
              <a:t>{% if %} </a:t>
            </a:r>
            <a:r>
              <a:rPr lang="ko-KR" altLang="en-US"/>
              <a:t>태그 </a:t>
            </a:r>
            <a:endParaRPr lang="en-US" altLang="ko-KR"/>
          </a:p>
          <a:p>
            <a:pPr lvl="1"/>
            <a:r>
              <a:rPr lang="ko-KR" altLang="en-US"/>
              <a:t>변수를 평가하여 </a:t>
            </a:r>
            <a:r>
              <a:rPr lang="en-US" altLang="ko-KR"/>
              <a:t>True</a:t>
            </a:r>
            <a:r>
              <a:rPr lang="ko-KR" altLang="en-US"/>
              <a:t>이면 바로 아래의 문장이 표시됩니다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{ % if</a:t>
            </a:r>
            <a:r>
              <a:rPr lang="ko-KR" altLang="en-US"/>
              <a:t> </a:t>
            </a:r>
            <a:r>
              <a:rPr lang="en-US" altLang="ko-KR"/>
              <a:t>%</a:t>
            </a:r>
            <a:r>
              <a:rPr lang="ko-KR" altLang="en-US"/>
              <a:t> </a:t>
            </a:r>
            <a:r>
              <a:rPr lang="en-US" altLang="ko-KR"/>
              <a:t>}</a:t>
            </a:r>
            <a:r>
              <a:rPr lang="ko-KR" altLang="en-US"/>
              <a:t> 태그에 필터와 연산자를 사용할 수 있습니다</a:t>
            </a:r>
            <a:r>
              <a:rPr lang="en-US" altLang="ko-KR"/>
              <a:t>. </a:t>
            </a:r>
            <a:r>
              <a:rPr lang="ko-KR" altLang="en-US"/>
              <a:t>단 주의할 점은 대부분의 필터가 스트링을 반환하므로 산술 연산이 안되는데</a:t>
            </a:r>
            <a:r>
              <a:rPr lang="en-US" altLang="ko-KR"/>
              <a:t>, length </a:t>
            </a:r>
            <a:r>
              <a:rPr lang="ko-KR" altLang="en-US"/>
              <a:t>필터는 예외적이라는 것 </a:t>
            </a:r>
            <a:endParaRPr lang="en-US" altLang="ko-KR"/>
          </a:p>
          <a:p>
            <a:r>
              <a:rPr lang="en-US" altLang="ko-KR"/>
              <a:t>{% url %} </a:t>
            </a:r>
            <a:r>
              <a:rPr lang="ko-KR" altLang="en-US"/>
              <a:t>태그 </a:t>
            </a:r>
            <a:endParaRPr lang="en-US" altLang="ko-KR"/>
          </a:p>
          <a:p>
            <a:pPr lvl="1"/>
            <a:r>
              <a:rPr lang="ko-KR" altLang="en-US"/>
              <a:t>이 태그의 목적은 소스에 </a:t>
            </a:r>
            <a:r>
              <a:rPr lang="en-US" altLang="ko-KR"/>
              <a:t>URL</a:t>
            </a:r>
            <a:r>
              <a:rPr lang="ko-KR" altLang="en-US"/>
              <a:t>을 하드코딩을 방지하기 위한 것입니다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pPr lvl="2"/>
            <a:r>
              <a:rPr lang="ko-KR" altLang="en-US"/>
              <a:t>이 태그를 </a:t>
            </a:r>
            <a:r>
              <a:rPr lang="en-US" altLang="ko-KR"/>
              <a:t> </a:t>
            </a:r>
            <a:r>
              <a:rPr lang="ko-KR" altLang="en-US"/>
              <a:t>사용하지 않는다면 다음과 같이 </a:t>
            </a:r>
            <a:r>
              <a:rPr lang="en-US" altLang="ko-KR"/>
              <a:t>URL</a:t>
            </a:r>
            <a:r>
              <a:rPr lang="ko-KR" altLang="en-US"/>
              <a:t>을 하드코딩해야 합니다</a:t>
            </a:r>
            <a:r>
              <a:rPr lang="en-US" altLang="ko-KR"/>
              <a:t>. </a:t>
            </a:r>
          </a:p>
          <a:p>
            <a:pPr lvl="2"/>
            <a:endParaRPr lang="en-US" altLang="ko-KR"/>
          </a:p>
          <a:p>
            <a:pPr lvl="2"/>
            <a:r>
              <a:rPr lang="ko-KR" altLang="en-US"/>
              <a:t>위와 같이 코딩한다면</a:t>
            </a:r>
            <a:r>
              <a:rPr lang="en-US" altLang="ko-KR"/>
              <a:t>, </a:t>
            </a:r>
            <a:r>
              <a:rPr lang="ko-KR" altLang="en-US"/>
              <a:t>예를 들어 </a:t>
            </a:r>
            <a:r>
              <a:rPr lang="en-US" altLang="ko-KR"/>
              <a:t>/polls/</a:t>
            </a:r>
            <a:r>
              <a:rPr lang="ko-KR" altLang="en-US"/>
              <a:t>라는 </a:t>
            </a:r>
            <a:r>
              <a:rPr lang="en-US" altLang="ko-KR"/>
              <a:t>url</a:t>
            </a:r>
            <a:r>
              <a:rPr lang="ko-KR" altLang="en-US"/>
              <a:t>을 </a:t>
            </a:r>
            <a:r>
              <a:rPr lang="en-US" altLang="ko-KR"/>
              <a:t>/blog/</a:t>
            </a:r>
            <a:r>
              <a:rPr lang="ko-KR" altLang="en-US"/>
              <a:t>라고 변경하는 경우에 </a:t>
            </a:r>
            <a:r>
              <a:rPr lang="en-US" altLang="ko-KR"/>
              <a:t>URLconf</a:t>
            </a:r>
            <a:r>
              <a:rPr lang="ko-KR" altLang="en-US"/>
              <a:t>뿐만 아니라 모든 </a:t>
            </a:r>
            <a:r>
              <a:rPr lang="en-US" altLang="ko-KR"/>
              <a:t>html</a:t>
            </a:r>
            <a:r>
              <a:rPr lang="ko-KR" altLang="en-US"/>
              <a:t>을 찾아서 변경해줘야 하는 문제가 발생합니다</a:t>
            </a:r>
            <a:r>
              <a:rPr lang="en-US" altLang="ko-KR"/>
              <a:t>. </a:t>
            </a:r>
          </a:p>
          <a:p>
            <a:pPr lvl="2"/>
            <a:r>
              <a:rPr lang="en-US" altLang="ko-KR"/>
              <a:t>/3/</a:t>
            </a:r>
            <a:r>
              <a:rPr lang="ko-KR" altLang="en-US"/>
              <a:t>이라는 숫자는 런타임에 따라 결정되어 항상 변하는 값이므로</a:t>
            </a:r>
            <a:r>
              <a:rPr lang="en-US" altLang="ko-KR"/>
              <a:t>, </a:t>
            </a:r>
            <a:r>
              <a:rPr lang="ko-KR" altLang="en-US"/>
              <a:t>변수 처리를 해줘야 하기 때문에 이 또한 불편합니다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7B33FC-18E6-4CCE-A1CD-99BBB53E29F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55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F7E6C1C-6320-4546-8BC7-6D359958E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63" y="1583215"/>
            <a:ext cx="3667637" cy="13717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98D979-3FE2-4183-A04F-413140BC92CF}"/>
              </a:ext>
            </a:extLst>
          </p:cNvPr>
          <p:cNvSpPr txBox="1"/>
          <p:nvPr/>
        </p:nvSpPr>
        <p:spPr>
          <a:xfrm>
            <a:off x="4436196" y="1739046"/>
            <a:ext cx="4607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/>
              <a:t>athlete_list </a:t>
            </a:r>
            <a:r>
              <a:rPr lang="ko-KR" altLang="en-US" sz="1200"/>
              <a:t>변수가 </a:t>
            </a:r>
            <a:r>
              <a:rPr lang="en-US" altLang="ko-KR" sz="1200"/>
              <a:t>True</a:t>
            </a:r>
            <a:r>
              <a:rPr lang="ko-KR" altLang="en-US" sz="1200"/>
              <a:t>이면 운동 선수 숫자가 표시</a:t>
            </a:r>
            <a:endParaRPr lang="en-US" altLang="ko-KR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/>
              <a:t>athlete_in_locker_room_list </a:t>
            </a:r>
            <a:r>
              <a:rPr lang="ko-KR" altLang="en-US" sz="1200"/>
              <a:t>변수가 </a:t>
            </a:r>
            <a:r>
              <a:rPr lang="en-US" altLang="ko-KR" sz="1200"/>
              <a:t>True</a:t>
            </a:r>
            <a:r>
              <a:rPr lang="ko-KR" altLang="en-US" sz="1200"/>
              <a:t>이면 그 아래 문장이 출력</a:t>
            </a:r>
            <a:endParaRPr lang="en-US" altLang="ko-KR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/>
              <a:t>두 조건 모두 아니라면 </a:t>
            </a:r>
            <a:r>
              <a:rPr lang="en-US" altLang="ko-KR" sz="1200"/>
              <a:t>No athletes</a:t>
            </a:r>
            <a:r>
              <a:rPr lang="ko-KR" altLang="en-US" sz="1200"/>
              <a:t>가 출력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F81D901-9C18-4F14-9BF3-237EE5E03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018" y="2541208"/>
            <a:ext cx="2275085" cy="3056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26C0487-FA47-43B2-8763-16D97E40B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3278" y="3964488"/>
            <a:ext cx="5030501" cy="36713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F0532DE-6343-45BF-9A4E-224E0780B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1383" y="4546361"/>
            <a:ext cx="3967743" cy="3479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0D9E0A5-76DF-4CCC-A797-3CFEC18DF2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7406" y="5660955"/>
            <a:ext cx="5101154" cy="11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1230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349C55-3B33-4484-BA9D-7E8320EB9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템플릿 태그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939EFF-63B3-43D5-B04A-F2222AD7BC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40BA8F-14F2-42A5-B92A-9D6385F70E9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{% with %} </a:t>
            </a:r>
            <a:r>
              <a:rPr lang="ko-KR" altLang="en-US"/>
              <a:t>태그 </a:t>
            </a:r>
            <a:endParaRPr lang="en-US" altLang="ko-KR"/>
          </a:p>
          <a:p>
            <a:pPr lvl="1"/>
            <a:r>
              <a:rPr lang="ko-KR" altLang="en-US"/>
              <a:t>특정 값을 변수에 저장해두는 기능을 합니다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위 문장에서 </a:t>
            </a:r>
            <a:r>
              <a:rPr lang="en-US" altLang="ko-KR"/>
              <a:t>total </a:t>
            </a:r>
            <a:r>
              <a:rPr lang="ko-KR" altLang="en-US"/>
              <a:t>변수의 유효범위는 </a:t>
            </a:r>
            <a:r>
              <a:rPr lang="en-US" altLang="ko-KR"/>
              <a:t>with </a:t>
            </a:r>
            <a:r>
              <a:rPr lang="ko-KR" altLang="en-US"/>
              <a:t>구문 내입니다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이 태그는 데이터베이스를 조회하는 것처럼 부하가 큰 동작의 결과를 저장해 둠으로써</a:t>
            </a:r>
            <a:r>
              <a:rPr lang="en-US" altLang="ko-KR"/>
              <a:t>, </a:t>
            </a:r>
            <a:r>
              <a:rPr lang="ko-KR" altLang="en-US"/>
              <a:t>다시 동일한 동작이 필요한 경우에는 저장해 둔 결과를 활용하여 부하를 줄이기 위한 태그입니다</a:t>
            </a:r>
            <a:r>
              <a:rPr lang="en-US" altLang="ko-KR"/>
              <a:t>. </a:t>
            </a:r>
          </a:p>
          <a:p>
            <a:r>
              <a:rPr lang="en-US" altLang="ko-KR"/>
              <a:t>{% load %} </a:t>
            </a:r>
            <a:r>
              <a:rPr lang="ko-KR" altLang="en-US"/>
              <a:t>태그 </a:t>
            </a:r>
            <a:endParaRPr lang="en-US" altLang="ko-KR"/>
          </a:p>
          <a:p>
            <a:pPr lvl="1"/>
            <a:r>
              <a:rPr lang="ko-KR" altLang="en-US"/>
              <a:t>사용자 정의 태그 및 필터를 로딩해줍니다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사용자 정의 태그 </a:t>
            </a:r>
            <a:endParaRPr lang="en-US" altLang="ko-KR"/>
          </a:p>
          <a:p>
            <a:pPr lvl="1"/>
            <a:r>
              <a:rPr lang="ko-KR" altLang="en-US"/>
              <a:t>사용자가 정의하여 사용할 수 있는 태그</a:t>
            </a:r>
            <a:endParaRPr lang="en-US" altLang="ko-KR"/>
          </a:p>
          <a:p>
            <a:pPr lvl="1"/>
            <a:r>
              <a:rPr lang="ko-KR" altLang="en-US"/>
              <a:t>사용자 정의 태그 및 필터를 사용하기 위해서는 사용하기 전에 로딩을 먼저 해줘야 합니다</a:t>
            </a:r>
            <a:r>
              <a:rPr lang="en-US" altLang="ko-KR"/>
              <a:t>. 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DD0812-54B2-457A-B931-440A05D9079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56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4032250-ADCB-4660-BB1D-826A10959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21" y="1732025"/>
            <a:ext cx="3038899" cy="6096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272D62-95D6-4C62-9F10-40461E108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160" y="3743325"/>
            <a:ext cx="4344006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021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349C55-3B33-4484-BA9D-7E8320EB9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템플릿 태그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939EFF-63B3-43D5-B04A-F2222AD7BC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40BA8F-14F2-42A5-B92A-9D6385F70E9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주석</a:t>
            </a:r>
            <a:endParaRPr lang="en-US" altLang="ko-KR"/>
          </a:p>
          <a:p>
            <a:pPr lvl="1"/>
            <a:r>
              <a:rPr lang="ko-KR" altLang="en-US"/>
              <a:t>첫 번째는 한 줄 주석문으로</a:t>
            </a:r>
            <a:r>
              <a:rPr lang="en-US" altLang="ko-KR"/>
              <a:t>, </a:t>
            </a:r>
            <a:r>
              <a:rPr lang="ko-KR" altLang="en-US"/>
              <a:t>아래처럼 </a:t>
            </a:r>
            <a:r>
              <a:rPr lang="en-US" altLang="ko-KR"/>
              <a:t>{# #} </a:t>
            </a:r>
            <a:r>
              <a:rPr lang="ko-KR" altLang="en-US"/>
              <a:t>형식을 따릅니다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한 문장의 전부 또는 일부를 주석 처리하는 방법입니다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{# greeting #} hello </a:t>
            </a:r>
          </a:p>
          <a:p>
            <a:pPr lvl="2"/>
            <a:r>
              <a:rPr lang="en-US" altLang="ko-KR"/>
              <a:t>greetin</a:t>
            </a:r>
            <a:r>
              <a:rPr lang="ko-KR" altLang="en-US"/>
              <a:t>은 주석 처리되고</a:t>
            </a:r>
            <a:r>
              <a:rPr lang="en-US" altLang="ko-KR"/>
              <a:t>, hello </a:t>
            </a:r>
            <a:r>
              <a:rPr lang="ko-KR" altLang="en-US"/>
              <a:t>문구만 나타납니다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{# {% if foo %}bar{% else %} #}</a:t>
            </a:r>
          </a:p>
          <a:p>
            <a:pPr lvl="2"/>
            <a:r>
              <a:rPr lang="en-US" altLang="ko-KR"/>
              <a:t>{# #} </a:t>
            </a:r>
            <a:r>
              <a:rPr lang="ko-KR" altLang="en-US"/>
              <a:t>주석문 내에 템플릿 코드가 들어있어도 정상적으로 주석처리가 됩니다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두번 째 여러 줄의 주석문으로</a:t>
            </a:r>
            <a:r>
              <a:rPr lang="en-US" altLang="ko-KR"/>
              <a:t>, </a:t>
            </a:r>
            <a:r>
              <a:rPr lang="ko-KR" altLang="en-US"/>
              <a:t>아래처럼 </a:t>
            </a:r>
            <a:r>
              <a:rPr lang="en-US" altLang="ko-KR"/>
              <a:t>[% comment %} </a:t>
            </a:r>
            <a:r>
              <a:rPr lang="ko-KR" altLang="en-US"/>
              <a:t>태그를 사용합니다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en-US" altLang="ko-KR"/>
              <a:t>Optional note</a:t>
            </a:r>
            <a:r>
              <a:rPr lang="ko-KR" altLang="en-US"/>
              <a:t>라는 문구는 없어도 되지만</a:t>
            </a:r>
            <a:r>
              <a:rPr lang="en-US" altLang="ko-KR"/>
              <a:t>, </a:t>
            </a:r>
            <a:r>
              <a:rPr lang="ko-KR" altLang="en-US"/>
              <a:t>기록하면 차후  소스 유지보수에 편리 </a:t>
            </a:r>
            <a:endParaRPr lang="en-US" altLang="ko-KR"/>
          </a:p>
          <a:p>
            <a:pPr lvl="2"/>
            <a:r>
              <a:rPr lang="en-US" altLang="ko-KR"/>
              <a:t>{% comment %} </a:t>
            </a:r>
            <a:r>
              <a:rPr lang="ko-KR" altLang="en-US"/>
              <a:t>태그는 중첩하여 사용할 수 없음 </a:t>
            </a:r>
            <a:endParaRPr lang="en-US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DD0812-54B2-457A-B931-440A05D9079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57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1AB23E7-304A-4D2A-B5D5-C182A41D7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529" y="3429000"/>
            <a:ext cx="2572109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4547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6D56E-5016-41CA-962C-5B33D22D3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템플릿 상속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797811-3C29-442D-9F3A-43A8A6BF6A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17E4E6D-772C-45AF-A408-0E7BE70B58C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템플릿 문법 중에서 가장 복잡하지만</a:t>
            </a:r>
            <a:r>
              <a:rPr lang="en-US" altLang="ko-KR"/>
              <a:t>, </a:t>
            </a:r>
            <a:r>
              <a:rPr lang="ko-KR" altLang="en-US"/>
              <a:t>그만큼 강력한 기능 </a:t>
            </a:r>
            <a:endParaRPr lang="en-US" altLang="ko-KR"/>
          </a:p>
          <a:p>
            <a:r>
              <a:rPr lang="ko-KR" altLang="en-US"/>
              <a:t>템플릿 상속을 통해서 템플릿 코드를 재사용할 수  있고</a:t>
            </a:r>
            <a:r>
              <a:rPr lang="en-US" altLang="ko-KR"/>
              <a:t>, </a:t>
            </a:r>
            <a:r>
              <a:rPr lang="ko-KR" altLang="en-US"/>
              <a:t>사이트의 룩앤필을 일관성 있게 보여줄 수 있음 </a:t>
            </a:r>
            <a:endParaRPr lang="en-US" altLang="ko-KR"/>
          </a:p>
          <a:p>
            <a:r>
              <a:rPr lang="ko-KR" altLang="en-US"/>
              <a:t>부모 템플릿은 템플릿의 뼈대를 만들어주고 </a:t>
            </a:r>
            <a:r>
              <a:rPr lang="en-US" altLang="ko-KR"/>
              <a:t>{% block %} </a:t>
            </a:r>
            <a:r>
              <a:rPr lang="ko-KR" altLang="en-US"/>
              <a:t>태그를 통해 하위로 상속해줄 부분을 지정해주면</a:t>
            </a:r>
            <a:r>
              <a:rPr lang="en-US" altLang="ko-KR"/>
              <a:t>, </a:t>
            </a:r>
            <a:r>
              <a:rPr lang="ko-KR" altLang="en-US"/>
              <a:t>자식 템플릿은 부모 템플릿의 뼈대를 그대로 재사용하고</a:t>
            </a:r>
            <a:r>
              <a:rPr lang="en-US" altLang="ko-KR"/>
              <a:t>, {% block %} </a:t>
            </a:r>
            <a:r>
              <a:rPr lang="ko-KR" altLang="en-US"/>
              <a:t>부분만 채워주면 됩니다</a:t>
            </a:r>
            <a:r>
              <a:rPr lang="en-US" altLang="ko-KR"/>
              <a:t>. </a:t>
            </a:r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E79758-45C7-4279-B29F-7D044ECCCE3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58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B0FE75-5A07-4E8B-A5B0-82ABFAACA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2715567"/>
            <a:ext cx="3290407" cy="31687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67752F-7C2B-461E-820D-4D566C8F1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324" y="2715567"/>
            <a:ext cx="2949759" cy="16413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5BBF82-1412-4523-96A0-39A8A6EB3AEF}"/>
              </a:ext>
            </a:extLst>
          </p:cNvPr>
          <p:cNvSpPr txBox="1"/>
          <p:nvPr/>
        </p:nvSpPr>
        <p:spPr>
          <a:xfrm>
            <a:off x="1548870" y="5971812"/>
            <a:ext cx="10118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/>
              <a:t>&lt;</a:t>
            </a:r>
            <a:r>
              <a:rPr lang="ko-KR" altLang="en-US" sz="1000"/>
              <a:t>부모 템플릿</a:t>
            </a:r>
            <a:r>
              <a:rPr lang="en-US" altLang="ko-KR" sz="1000"/>
              <a:t>&gt; </a:t>
            </a:r>
            <a:endParaRPr lang="ko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30FBC5-3546-4195-B251-2D5BE0F070BC}"/>
              </a:ext>
            </a:extLst>
          </p:cNvPr>
          <p:cNvSpPr txBox="1"/>
          <p:nvPr/>
        </p:nvSpPr>
        <p:spPr>
          <a:xfrm>
            <a:off x="5711296" y="4438025"/>
            <a:ext cx="10118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/>
              <a:t>&lt;</a:t>
            </a:r>
            <a:r>
              <a:rPr lang="ko-KR" altLang="en-US" sz="1000"/>
              <a:t>자식 템플릿</a:t>
            </a:r>
            <a:r>
              <a:rPr lang="en-US" altLang="ko-KR" sz="1000"/>
              <a:t>&gt;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39253690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A29E0-B091-45C7-9C13-196F4CB35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템플릿 상속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4A8EE1-5293-443C-A9D7-A712DD2204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CA77B9-E01E-45D6-9AC9-1F47931972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결과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ADD3A33-B46C-4F85-911D-71910D9E07D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59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34A6B03-4585-42A8-A939-1B1F594D8856}"/>
              </a:ext>
            </a:extLst>
          </p:cNvPr>
          <p:cNvGrpSpPr/>
          <p:nvPr/>
        </p:nvGrpSpPr>
        <p:grpSpPr>
          <a:xfrm>
            <a:off x="807612" y="1503622"/>
            <a:ext cx="4729122" cy="4074782"/>
            <a:chOff x="782445" y="1562345"/>
            <a:chExt cx="4729122" cy="40747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AEFF266-9E4B-42D9-8B9F-B9BEED544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2445" y="1562345"/>
              <a:ext cx="4729122" cy="268112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C0DD6E4-9909-4C78-813B-A57BAF8C6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2445" y="4226687"/>
              <a:ext cx="4729122" cy="14104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0873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EAF6BF-CD06-4537-9284-C51487A44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django </a:t>
            </a:r>
            <a:r>
              <a:rPr lang="ko-KR" altLang="en-US"/>
              <a:t>프로젝트 시작하기</a:t>
            </a: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EB77AC-2A4D-4BD0-8DCA-98C82BCB70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C1A106-1048-468D-AF23-CCCED4BC746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err="1"/>
              <a:t>django</a:t>
            </a:r>
            <a:r>
              <a:rPr lang="en-US" altLang="ko-KR"/>
              <a:t>-admin </a:t>
            </a:r>
            <a:r>
              <a:rPr lang="en-US" altLang="ko-KR" err="1"/>
              <a:t>startproject</a:t>
            </a:r>
            <a:r>
              <a:rPr lang="en-US" altLang="ko-KR"/>
              <a:t> [</a:t>
            </a:r>
            <a:r>
              <a:rPr lang="ko-KR" altLang="en-US"/>
              <a:t>프로젝트명</a:t>
            </a:r>
            <a:r>
              <a:rPr lang="en-US" altLang="ko-KR"/>
              <a:t>]</a:t>
            </a:r>
          </a:p>
          <a:p>
            <a:pPr lvl="1"/>
            <a:r>
              <a:rPr lang="ko-KR" altLang="en-US"/>
              <a:t>아래와 같이 프로젝트를 생성해보겠습니다</a:t>
            </a:r>
            <a:r>
              <a:rPr lang="en-US" altLang="ko-KR"/>
              <a:t>. </a:t>
            </a:r>
          </a:p>
          <a:p>
            <a:pPr lvl="1"/>
            <a:r>
              <a:rPr lang="en-US" altLang="ko-KR" err="1"/>
              <a:t>django</a:t>
            </a:r>
            <a:r>
              <a:rPr lang="en-US" altLang="ko-KR"/>
              <a:t>-admin </a:t>
            </a:r>
            <a:r>
              <a:rPr lang="en-US" altLang="ko-KR" err="1"/>
              <a:t>startproject</a:t>
            </a:r>
            <a:r>
              <a:rPr lang="en-US" altLang="ko-KR"/>
              <a:t> </a:t>
            </a:r>
            <a:r>
              <a:rPr lang="en-US" altLang="ko-KR" err="1"/>
              <a:t>first_django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 err="1"/>
              <a:t>manage.py</a:t>
            </a:r>
            <a:r>
              <a:rPr lang="en-US" altLang="ko-KR"/>
              <a:t>:  Django </a:t>
            </a:r>
            <a:r>
              <a:rPr lang="ko-KR" altLang="en-US"/>
              <a:t>프로젝트와 다양한 방법으로 상호작용 하는 커맨드라인의 유틸리티</a:t>
            </a:r>
            <a:endParaRPr lang="en-US" altLang="ko-KR"/>
          </a:p>
          <a:p>
            <a:pPr lvl="1"/>
            <a:r>
              <a:rPr lang="en-US" altLang="ko-KR" err="1"/>
              <a:t>first_django</a:t>
            </a:r>
            <a:r>
              <a:rPr lang="en-US" altLang="ko-KR"/>
              <a:t>/ </a:t>
            </a:r>
            <a:r>
              <a:rPr lang="ko-KR" altLang="en-US"/>
              <a:t>디렉토리 내부에는 프로젝트를 위한 실제 </a:t>
            </a:r>
            <a:r>
              <a:rPr lang="en-US" altLang="ko-KR"/>
              <a:t>Python </a:t>
            </a:r>
            <a:r>
              <a:rPr lang="ko-KR" altLang="en-US"/>
              <a:t>패키지들이 저장되며</a:t>
            </a:r>
            <a:r>
              <a:rPr lang="en-US" altLang="ko-KR"/>
              <a:t>, </a:t>
            </a:r>
            <a:r>
              <a:rPr lang="ko-KR" altLang="en-US"/>
              <a:t>이 디렉토리 내의 이름을 이용하여</a:t>
            </a:r>
            <a:r>
              <a:rPr lang="en-US" altLang="ko-KR"/>
              <a:t>, (</a:t>
            </a:r>
            <a:r>
              <a:rPr lang="en-US" altLang="ko-KR" err="1"/>
              <a:t>first_Django.urls</a:t>
            </a:r>
            <a:r>
              <a:rPr lang="en-US" altLang="ko-KR"/>
              <a:t> </a:t>
            </a:r>
            <a:r>
              <a:rPr lang="ko-KR" altLang="en-US"/>
              <a:t>와 같은 식으로</a:t>
            </a:r>
            <a:r>
              <a:rPr lang="en-US" altLang="ko-KR"/>
              <a:t>) </a:t>
            </a:r>
            <a:r>
              <a:rPr lang="ko-KR" altLang="en-US"/>
              <a:t>프로젝트의 어디서나 </a:t>
            </a:r>
            <a:r>
              <a:rPr lang="en-US" altLang="ko-KR"/>
              <a:t>Python </a:t>
            </a:r>
            <a:r>
              <a:rPr lang="ko-KR" altLang="en-US"/>
              <a:t>패키지들을 </a:t>
            </a:r>
            <a:r>
              <a:rPr lang="ko-KR" altLang="en-US" err="1"/>
              <a:t>임포트할</a:t>
            </a:r>
            <a:r>
              <a:rPr lang="ko-KR" altLang="en-US"/>
              <a:t> 수 있음</a:t>
            </a:r>
            <a:endParaRPr lang="en-US" altLang="ko-KR"/>
          </a:p>
          <a:p>
            <a:pPr lvl="1"/>
            <a:r>
              <a:rPr lang="en-US" altLang="ko-KR" err="1"/>
              <a:t>first_Django</a:t>
            </a:r>
            <a:r>
              <a:rPr lang="en-US" altLang="ko-KR"/>
              <a:t>/__</a:t>
            </a:r>
            <a:r>
              <a:rPr lang="en-US" altLang="ko-KR" err="1"/>
              <a:t>init</a:t>
            </a:r>
            <a:r>
              <a:rPr lang="en-US" altLang="ko-KR"/>
              <a:t>__.</a:t>
            </a:r>
            <a:r>
              <a:rPr lang="en-US" altLang="ko-KR" err="1"/>
              <a:t>py</a:t>
            </a:r>
            <a:r>
              <a:rPr lang="en-US" altLang="ko-KR"/>
              <a:t>: Python</a:t>
            </a:r>
            <a:r>
              <a:rPr lang="ko-KR" altLang="en-US"/>
              <a:t>으로 하여금 이 디렉토리를 패키지처럼 다루라고 알려주는 용도의 단순한 빈 파일</a:t>
            </a:r>
            <a:endParaRPr lang="en-US" altLang="ko-KR"/>
          </a:p>
          <a:p>
            <a:pPr lvl="1"/>
            <a:r>
              <a:rPr lang="en-US" altLang="ko-KR" err="1"/>
              <a:t>first_django</a:t>
            </a:r>
            <a:r>
              <a:rPr lang="en-US" altLang="ko-KR"/>
              <a:t>/</a:t>
            </a:r>
            <a:r>
              <a:rPr lang="en-US" altLang="ko-KR" err="1"/>
              <a:t>settings.py</a:t>
            </a:r>
            <a:r>
              <a:rPr lang="en-US" altLang="ko-KR"/>
              <a:t>: </a:t>
            </a:r>
            <a:r>
              <a:rPr lang="ko-KR" altLang="en-US"/>
              <a:t>현재 </a:t>
            </a:r>
            <a:r>
              <a:rPr lang="en-US" altLang="ko-KR"/>
              <a:t>Django </a:t>
            </a:r>
            <a:r>
              <a:rPr lang="ko-KR" altLang="en-US"/>
              <a:t>프로젝트의 환경 및 구성을 저장</a:t>
            </a:r>
            <a:endParaRPr lang="en-US" altLang="ko-KR"/>
          </a:p>
          <a:p>
            <a:pPr lvl="1"/>
            <a:r>
              <a:rPr lang="en-US" altLang="ko-KR" err="1"/>
              <a:t>first_django</a:t>
            </a:r>
            <a:r>
              <a:rPr lang="en-US" altLang="ko-KR"/>
              <a:t>/</a:t>
            </a:r>
            <a:r>
              <a:rPr lang="en-US" altLang="ko-KR" err="1"/>
              <a:t>urls.py</a:t>
            </a:r>
            <a:r>
              <a:rPr lang="en-US" altLang="ko-KR"/>
              <a:t>: </a:t>
            </a:r>
            <a:r>
              <a:rPr lang="ko-KR" altLang="en-US"/>
              <a:t>현재 </a:t>
            </a:r>
            <a:r>
              <a:rPr lang="en-US" altLang="ko-KR"/>
              <a:t>Django project </a:t>
            </a:r>
            <a:r>
              <a:rPr lang="ko-KR" altLang="en-US"/>
              <a:t>의 </a:t>
            </a:r>
            <a:r>
              <a:rPr lang="en-US" altLang="ko-KR"/>
              <a:t>URL </a:t>
            </a:r>
            <a:r>
              <a:rPr lang="ko-KR" altLang="en-US"/>
              <a:t>선언을 저장합니다</a:t>
            </a:r>
            <a:r>
              <a:rPr lang="en-US" altLang="ko-KR"/>
              <a:t>. Django </a:t>
            </a:r>
            <a:r>
              <a:rPr lang="ko-KR" altLang="en-US"/>
              <a:t>로 작성된 사이트의 </a:t>
            </a:r>
            <a:r>
              <a:rPr lang="en-US" altLang="ko-KR"/>
              <a:t>"</a:t>
            </a:r>
            <a:r>
              <a:rPr lang="ko-KR" altLang="en-US"/>
              <a:t>목차</a:t>
            </a:r>
            <a:r>
              <a:rPr lang="en-US" altLang="ko-KR"/>
              <a:t>" </a:t>
            </a:r>
            <a:r>
              <a:rPr lang="ko-KR" altLang="en-US"/>
              <a:t>라고 할 수 있음</a:t>
            </a:r>
            <a:endParaRPr lang="en-US" altLang="ko-KR"/>
          </a:p>
          <a:p>
            <a:pPr lvl="1"/>
            <a:r>
              <a:rPr lang="en-US" altLang="ko-KR" err="1"/>
              <a:t>first_Django</a:t>
            </a:r>
            <a:r>
              <a:rPr lang="en-US" altLang="ko-KR"/>
              <a:t>/</a:t>
            </a:r>
            <a:r>
              <a:rPr lang="en-US" altLang="ko-KR" err="1"/>
              <a:t>asgi.py</a:t>
            </a:r>
            <a:r>
              <a:rPr lang="en-US" altLang="ko-KR"/>
              <a:t>: (Asynchronous Server Gateway Interface) Django 3.0</a:t>
            </a:r>
            <a:r>
              <a:rPr lang="ko-KR" altLang="en-US"/>
              <a:t>부터 지원하는 새로운 기능으로 비동기 웹서버 및 어플리케이션을 </a:t>
            </a:r>
            <a:r>
              <a:rPr lang="ko-KR" altLang="en-US" err="1"/>
              <a:t>만들수</a:t>
            </a:r>
            <a:r>
              <a:rPr lang="ko-KR" altLang="en-US"/>
              <a:t> 있도록 제공 </a:t>
            </a:r>
            <a:endParaRPr lang="en-US" altLang="ko-KR"/>
          </a:p>
          <a:p>
            <a:pPr lvl="1"/>
            <a:r>
              <a:rPr lang="en-US" altLang="ko-KR" err="1"/>
              <a:t>first_Django</a:t>
            </a:r>
            <a:r>
              <a:rPr lang="en-US" altLang="ko-KR"/>
              <a:t>/</a:t>
            </a:r>
            <a:r>
              <a:rPr lang="en-US" altLang="ko-KR" err="1"/>
              <a:t>wsgi.py</a:t>
            </a:r>
            <a:r>
              <a:rPr lang="en-US" altLang="ko-KR"/>
              <a:t>: </a:t>
            </a:r>
            <a:r>
              <a:rPr lang="ko-KR" altLang="en-US"/>
              <a:t>현재 프로젝트를 서비스하기 위한 </a:t>
            </a:r>
            <a:r>
              <a:rPr lang="en-US" altLang="ko-KR" err="1"/>
              <a:t>WSGI</a:t>
            </a:r>
            <a:r>
              <a:rPr lang="en-US" altLang="ko-KR"/>
              <a:t> </a:t>
            </a:r>
            <a:r>
              <a:rPr lang="ko-KR" altLang="en-US"/>
              <a:t>호환 웹 서버의 </a:t>
            </a:r>
            <a:r>
              <a:rPr lang="ko-KR" altLang="en-US" err="1"/>
              <a:t>진입점</a:t>
            </a:r>
            <a:endParaRPr lang="en-US" altLang="ko-KR"/>
          </a:p>
          <a:p>
            <a:pPr lvl="1"/>
            <a:endParaRPr lang="en-US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068D5F-FAB6-4257-B205-25A516E197A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8E14116-5B1A-4E80-9E5C-890BC8B4D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56" b="-1"/>
          <a:stretch/>
        </p:blipFill>
        <p:spPr>
          <a:xfrm>
            <a:off x="3840249" y="1805516"/>
            <a:ext cx="3115110" cy="152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316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6193DA-6BE6-4CF0-9456-4CBFF12BD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폼 처리하기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71E1A2-E985-45E0-9DF3-4451CDDE8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E7579A-4CE5-4A1E-9199-2EDC3FBB86C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HTTP </a:t>
            </a:r>
            <a:r>
              <a:rPr lang="ko-KR" altLang="en-US"/>
              <a:t>프로토콜 중 폼에서 사용할 수 있는 </a:t>
            </a:r>
            <a:r>
              <a:rPr lang="en-US" altLang="ko-KR"/>
              <a:t>HTTP </a:t>
            </a:r>
            <a:r>
              <a:rPr lang="ko-KR" altLang="en-US"/>
              <a:t>메소드는 </a:t>
            </a:r>
            <a:r>
              <a:rPr lang="en-US" altLang="ko-KR"/>
              <a:t>GET</a:t>
            </a:r>
            <a:r>
              <a:rPr lang="ko-KR" altLang="en-US"/>
              <a:t>과 </a:t>
            </a:r>
            <a:r>
              <a:rPr lang="en-US" altLang="ko-KR"/>
              <a:t>POST</a:t>
            </a:r>
            <a:r>
              <a:rPr lang="ko-KR" altLang="en-US"/>
              <a:t>뿐입니다</a:t>
            </a:r>
            <a:r>
              <a:rPr lang="en-US" altLang="ko-KR"/>
              <a:t>. </a:t>
            </a:r>
          </a:p>
          <a:p>
            <a:r>
              <a:rPr lang="ko-KR" altLang="en-US"/>
              <a:t>서버 시스템의 상태를 바꾸는 요청</a:t>
            </a:r>
            <a:r>
              <a:rPr lang="en-US" altLang="ko-KR"/>
              <a:t>, </a:t>
            </a:r>
            <a:r>
              <a:rPr lang="ko-KR" altLang="en-US"/>
              <a:t>예를 들어 </a:t>
            </a:r>
            <a:r>
              <a:rPr lang="en-US" altLang="ko-KR"/>
              <a:t>DB</a:t>
            </a:r>
            <a:r>
              <a:rPr lang="ko-KR" altLang="en-US"/>
              <a:t>의 내용을 변경하는 요청은 </a:t>
            </a:r>
            <a:r>
              <a:rPr lang="en-US" altLang="ko-KR"/>
              <a:t>POST </a:t>
            </a:r>
            <a:r>
              <a:rPr lang="ko-KR" altLang="en-US"/>
              <a:t>방식 사용</a:t>
            </a:r>
            <a:endParaRPr lang="en-US" altLang="ko-KR"/>
          </a:p>
          <a:p>
            <a:r>
              <a:rPr lang="ko-KR" altLang="en-US"/>
              <a:t>시스템의 상태를 바꾸지 않은 요청에는 </a:t>
            </a:r>
            <a:r>
              <a:rPr lang="en-US" altLang="ko-KR"/>
              <a:t>GET </a:t>
            </a:r>
            <a:r>
              <a:rPr lang="ko-KR" altLang="en-US"/>
              <a:t>방식 사용</a:t>
            </a:r>
            <a:endParaRPr lang="en-US" altLang="ko-KR"/>
          </a:p>
          <a:p>
            <a:r>
              <a:rPr lang="ko-KR" altLang="en-US"/>
              <a:t>장고의 폼 기능 </a:t>
            </a:r>
            <a:endParaRPr lang="en-US" altLang="ko-KR"/>
          </a:p>
          <a:p>
            <a:pPr lvl="1"/>
            <a:r>
              <a:rPr lang="ko-KR" altLang="en-US"/>
              <a:t>장고는 폼 처리를 위하여 다음의 </a:t>
            </a:r>
            <a:r>
              <a:rPr lang="en-US" altLang="ko-KR"/>
              <a:t>3</a:t>
            </a:r>
            <a:r>
              <a:rPr lang="ko-KR" altLang="en-US"/>
              <a:t>가지 기능을 제공합니다</a:t>
            </a:r>
            <a:r>
              <a:rPr lang="en-US" altLang="ko-KR"/>
              <a:t>. </a:t>
            </a:r>
          </a:p>
          <a:p>
            <a:pPr lvl="2"/>
            <a:r>
              <a:rPr lang="ko-KR" altLang="en-US"/>
              <a:t>폼 생성에 필요한 데이터를 폼 클래스로 구조화하기 </a:t>
            </a:r>
            <a:endParaRPr lang="en-US" altLang="ko-KR"/>
          </a:p>
          <a:p>
            <a:pPr lvl="2"/>
            <a:r>
              <a:rPr lang="ko-KR" altLang="en-US"/>
              <a:t>폼 클래스의 데이터를 렌더링하여 </a:t>
            </a:r>
            <a:r>
              <a:rPr lang="en-US" altLang="ko-KR"/>
              <a:t>HTML </a:t>
            </a:r>
            <a:r>
              <a:rPr lang="ko-KR" altLang="en-US"/>
              <a:t>폼 만들기 </a:t>
            </a:r>
            <a:endParaRPr lang="en-US" altLang="ko-KR"/>
          </a:p>
          <a:p>
            <a:pPr lvl="2"/>
            <a:r>
              <a:rPr lang="ko-KR" altLang="en-US"/>
              <a:t>사용자로부터 제출된 폼과 데이터를 수신하고 처리하기 </a:t>
            </a:r>
            <a:endParaRPr lang="en-US" altLang="ko-KR"/>
          </a:p>
          <a:p>
            <a:r>
              <a:rPr lang="ko-KR" altLang="en-US"/>
              <a:t>장고에서 객체를 렌더링할 때는 다음 </a:t>
            </a:r>
            <a:r>
              <a:rPr lang="en-US" altLang="ko-KR"/>
              <a:t>3</a:t>
            </a:r>
            <a:r>
              <a:rPr lang="ko-KR" altLang="en-US"/>
              <a:t>가지 과정이 이뤄집니다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랜더링할 객체를 뷰로 가져오기</a:t>
            </a:r>
            <a:r>
              <a:rPr lang="en-US" altLang="ko-KR"/>
              <a:t>(</a:t>
            </a:r>
            <a:r>
              <a:rPr lang="ko-KR" altLang="en-US"/>
              <a:t>예를 들어</a:t>
            </a:r>
            <a:r>
              <a:rPr lang="en-US" altLang="ko-KR"/>
              <a:t>, </a:t>
            </a:r>
            <a:r>
              <a:rPr lang="ko-KR" altLang="en-US"/>
              <a:t>데이터베이스로부터 객체를 추출하기</a:t>
            </a:r>
            <a:r>
              <a:rPr lang="en-US" altLang="ko-KR"/>
              <a:t>) </a:t>
            </a:r>
          </a:p>
          <a:p>
            <a:pPr lvl="1"/>
            <a:r>
              <a:rPr lang="ko-KR" altLang="en-US"/>
              <a:t>그 객체를 템플릿 시스템으로 넘겨주기 </a:t>
            </a:r>
            <a:endParaRPr lang="en-US" altLang="ko-KR"/>
          </a:p>
          <a:p>
            <a:pPr lvl="1"/>
            <a:r>
              <a:rPr lang="ko-KR" altLang="en-US"/>
              <a:t>템플릿 문법을 처리해서 </a:t>
            </a:r>
            <a:r>
              <a:rPr lang="en-US" altLang="ko-KR"/>
              <a:t>HTML </a:t>
            </a:r>
            <a:r>
              <a:rPr lang="ko-KR" altLang="en-US"/>
              <a:t>마크업 언어로 변환하기 </a:t>
            </a:r>
            <a:endParaRPr lang="en-US" altLang="ko-KR"/>
          </a:p>
          <a:p>
            <a:r>
              <a:rPr lang="ko-KR" altLang="en-US"/>
              <a:t>데이터가 없는 빈 객체를 렌더링</a:t>
            </a:r>
            <a:endParaRPr lang="en-US" altLang="ko-KR"/>
          </a:p>
          <a:p>
            <a:pPr lvl="1"/>
            <a:r>
              <a:rPr lang="ko-KR" altLang="en-US"/>
              <a:t>폼 객체는 렌더링 이후에 사용자가 데이터를 채우는 것이 보통이므로</a:t>
            </a:r>
            <a:r>
              <a:rPr lang="en-US" altLang="ko-KR"/>
              <a:t>, </a:t>
            </a:r>
            <a:r>
              <a:rPr lang="ko-KR" altLang="en-US"/>
              <a:t>빈 객체를 렌더링하는 일이 자주 발생 </a:t>
            </a:r>
            <a:endParaRPr lang="en-US" altLang="ko-KR"/>
          </a:p>
          <a:p>
            <a:pPr lvl="1"/>
            <a:r>
              <a:rPr lang="ko-KR" altLang="en-US"/>
              <a:t>폼 객체는 보통 뷰 함수에서 생성하는데</a:t>
            </a:r>
            <a:r>
              <a:rPr lang="en-US" altLang="ko-KR"/>
              <a:t>, </a:t>
            </a:r>
            <a:r>
              <a:rPr lang="ko-KR" altLang="en-US"/>
              <a:t>뷰 함수에서 폼 객체를 생성할 때는 데이터 없이 만들 것인지</a:t>
            </a:r>
            <a:r>
              <a:rPr lang="en-US" altLang="ko-KR"/>
              <a:t>, </a:t>
            </a:r>
            <a:r>
              <a:rPr lang="ko-KR" altLang="en-US"/>
              <a:t>아니면 데이터를 채워서 만들 것인지 적절히 구분해서 코딩해야 함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56A032-CA18-4A09-B974-EF39EE0B8B4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4926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0F27DB-48AE-4784-A325-6A724AA93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폼 처리하기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2EC6BF-D6F8-4719-BEAE-6A7AC3C025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0725A0-0AFE-4A3C-94D9-FE7156B32F6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데이터가 없는 폼</a:t>
            </a:r>
            <a:endParaRPr lang="en-US" altLang="ko-KR"/>
          </a:p>
          <a:p>
            <a:pPr lvl="1"/>
            <a:r>
              <a:rPr lang="en-US" altLang="ko-KR"/>
              <a:t>unbound </a:t>
            </a:r>
            <a:r>
              <a:rPr lang="ko-KR" altLang="en-US"/>
              <a:t>폼 </a:t>
            </a:r>
            <a:endParaRPr lang="en-US" altLang="ko-KR"/>
          </a:p>
          <a:p>
            <a:pPr lvl="1"/>
            <a:r>
              <a:rPr lang="ko-KR" altLang="en-US"/>
              <a:t>언바운드 폼은 렌더링되어 사용자에게 보여질 때 비어있거나 디포트 값으로 채워짐 </a:t>
            </a:r>
            <a:endParaRPr lang="en-US" altLang="ko-KR"/>
          </a:p>
          <a:p>
            <a:r>
              <a:rPr lang="ko-KR" altLang="en-US"/>
              <a:t>데이터가 있는 폼</a:t>
            </a:r>
            <a:endParaRPr lang="en-US" altLang="ko-KR"/>
          </a:p>
          <a:p>
            <a:pPr lvl="1"/>
            <a:r>
              <a:rPr lang="en-US" altLang="ko-KR"/>
              <a:t>bound </a:t>
            </a:r>
            <a:r>
              <a:rPr lang="ko-KR" altLang="en-US"/>
              <a:t>폼은 제출된 데이터를 갖고 있어서 데이터의 유효성 검사를 하는데 사용 </a:t>
            </a:r>
            <a:endParaRPr lang="en-US" altLang="ko-KR"/>
          </a:p>
          <a:p>
            <a:r>
              <a:rPr lang="ko-KR" altLang="en-US"/>
              <a:t>폼 클래스로 폼 생성 </a:t>
            </a:r>
            <a:endParaRPr lang="en-US" altLang="ko-KR"/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6482CA-98C0-4AA1-A463-4517947BAD4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61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8DB0204-3FE0-438D-B04F-4E6CD568E939}"/>
              </a:ext>
            </a:extLst>
          </p:cNvPr>
          <p:cNvGrpSpPr/>
          <p:nvPr/>
        </p:nvGrpSpPr>
        <p:grpSpPr>
          <a:xfrm>
            <a:off x="1626199" y="3082290"/>
            <a:ext cx="5605110" cy="1133564"/>
            <a:chOff x="1626199" y="3082290"/>
            <a:chExt cx="5605110" cy="113356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EF11E05-AA6A-4360-A1DE-437F82F76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3575" y="3082290"/>
              <a:ext cx="5477734" cy="95350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66EACCC-08AD-42A6-80B3-F2E66CE6C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6199" y="3855740"/>
              <a:ext cx="1293170" cy="360114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80E54603-BEC7-4E56-ADE8-FB26D409E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41" y="4989304"/>
            <a:ext cx="5358519" cy="861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FEE4A6-5B10-4A5A-9683-6CB5D4BD7432}"/>
              </a:ext>
            </a:extLst>
          </p:cNvPr>
          <p:cNvSpPr txBox="1"/>
          <p:nvPr/>
        </p:nvSpPr>
        <p:spPr>
          <a:xfrm>
            <a:off x="607983" y="4183429"/>
            <a:ext cx="79947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/>
              <a:t>POST </a:t>
            </a:r>
            <a:r>
              <a:rPr lang="ko-KR" altLang="en-US" sz="1100"/>
              <a:t>방식을 이용해서 폼 데이터를 </a:t>
            </a:r>
            <a:r>
              <a:rPr lang="en-US" altLang="ko-KR" sz="1100"/>
              <a:t>URL /your-name</a:t>
            </a:r>
            <a:r>
              <a:rPr lang="ko-KR" altLang="en-US" sz="1100"/>
              <a:t>으로 전송 요청 </a:t>
            </a:r>
            <a:endParaRPr lang="en-US" altLang="ko-KR" sz="11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/>
              <a:t>{{ current_name }} </a:t>
            </a:r>
            <a:r>
              <a:rPr lang="ko-KR" altLang="en-US" sz="1100"/>
              <a:t>템플릿 변수는 템플릿 렌더링을 요청하는 뷰에서 그 변수값을 지정해줄 것</a:t>
            </a:r>
            <a:endParaRPr lang="en-US" altLang="ko-KR" sz="11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/>
              <a:t>폼이 제출되면 </a:t>
            </a:r>
            <a:r>
              <a:rPr lang="en-US" altLang="ko-KR" sz="1100"/>
              <a:t>POST </a:t>
            </a:r>
            <a:r>
              <a:rPr lang="ko-KR" altLang="en-US" sz="1100"/>
              <a:t>요청에 폼 데이터가 담겨서 서버로 전송  </a:t>
            </a:r>
            <a:endParaRPr lang="en-US" altLang="ko-KR" sz="11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/>
              <a:t>CharField </a:t>
            </a:r>
            <a:r>
              <a:rPr lang="ko-KR" altLang="en-US" sz="1100"/>
              <a:t>타입은 </a:t>
            </a:r>
            <a:r>
              <a:rPr lang="en-US" altLang="ko-KR" sz="1100"/>
              <a:t>TextInput </a:t>
            </a:r>
            <a:r>
              <a:rPr lang="ko-KR" altLang="en-US" sz="1100"/>
              <a:t>위젯이 디폴트 위젯이며</a:t>
            </a:r>
            <a:r>
              <a:rPr lang="en-US" altLang="ko-KR" sz="1100"/>
              <a:t>, HTML &lt;input type='text'&gt;</a:t>
            </a:r>
            <a:r>
              <a:rPr lang="ko-KR" altLang="en-US" sz="1100"/>
              <a:t>로 변환된다</a:t>
            </a:r>
            <a:r>
              <a:rPr lang="en-US" altLang="ko-KR" sz="1100"/>
              <a:t>. </a:t>
            </a:r>
            <a:endParaRPr lang="ko-KR" altLang="en-US" sz="11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26B40C5-43F1-44B5-82B7-B6261D05AC21}"/>
              </a:ext>
            </a:extLst>
          </p:cNvPr>
          <p:cNvSpPr/>
          <p:nvPr/>
        </p:nvSpPr>
        <p:spPr>
          <a:xfrm>
            <a:off x="4424529" y="5555993"/>
            <a:ext cx="1040192" cy="25506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974443-F6E0-403C-B169-D66F816E3BEA}"/>
              </a:ext>
            </a:extLst>
          </p:cNvPr>
          <p:cNvSpPr txBox="1"/>
          <p:nvPr/>
        </p:nvSpPr>
        <p:spPr>
          <a:xfrm>
            <a:off x="6120489" y="5582161"/>
            <a:ext cx="26139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/>
              <a:t>100</a:t>
            </a:r>
            <a:r>
              <a:rPr lang="ko-KR" altLang="en-US" sz="1100"/>
              <a:t>글자 이상 입력하는 것을 방지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9A85A2D-648D-4408-B59B-BCD2A220FD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641" y="5926624"/>
            <a:ext cx="5201784" cy="5339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46DDD98-4B2C-43B1-BEBC-1E5BCDE231A0}"/>
              </a:ext>
            </a:extLst>
          </p:cNvPr>
          <p:cNvSpPr txBox="1"/>
          <p:nvPr/>
        </p:nvSpPr>
        <p:spPr>
          <a:xfrm>
            <a:off x="2540602" y="6530817"/>
            <a:ext cx="26139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&lt;</a:t>
            </a:r>
            <a:r>
              <a:rPr lang="ko-KR" altLang="en-US" sz="1100"/>
              <a:t>렌더링 결과</a:t>
            </a:r>
            <a:r>
              <a:rPr lang="en-US" altLang="ko-KR" sz="1100"/>
              <a:t>&gt;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1616650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9AFDD2-B7EC-44A9-BAFD-142F7FEB4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뷰에서 폼 클래스 처리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279FFB-6CCA-4B00-AAB8-D4FF2AA432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E79708-414D-485E-BB2D-4E6B312727C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폼을 처리하는 뷰는 </a:t>
            </a:r>
            <a:r>
              <a:rPr lang="en-US" altLang="ko-KR"/>
              <a:t>2</a:t>
            </a:r>
            <a:r>
              <a:rPr lang="ko-KR" altLang="en-US"/>
              <a:t>개가 필요</a:t>
            </a:r>
            <a:r>
              <a:rPr lang="en-US" altLang="ko-KR"/>
              <a:t>. </a:t>
            </a:r>
            <a:r>
              <a:rPr lang="ko-KR" altLang="en-US"/>
              <a:t>하나는 폼을 보여주는 뷰</a:t>
            </a:r>
            <a:r>
              <a:rPr lang="en-US" altLang="ko-KR"/>
              <a:t>, </a:t>
            </a:r>
            <a:r>
              <a:rPr lang="ko-KR" altLang="en-US"/>
              <a:t>다른 하나는 제출된 폼을 처리하는 뷰 </a:t>
            </a:r>
            <a:endParaRPr lang="en-US" altLang="ko-KR"/>
          </a:p>
          <a:p>
            <a:r>
              <a:rPr lang="en-US" altLang="ko-KR"/>
              <a:t>GET </a:t>
            </a:r>
            <a:r>
              <a:rPr lang="ko-KR" altLang="en-US"/>
              <a:t>방식으로 요청을 받을 경우 사용자에게 처음으로 폼을 보여주도록 처리</a:t>
            </a:r>
            <a:endParaRPr lang="en-US" altLang="ko-KR"/>
          </a:p>
          <a:p>
            <a:r>
              <a:rPr lang="en-US" altLang="ko-KR"/>
              <a:t>POST </a:t>
            </a:r>
            <a:r>
              <a:rPr lang="ko-KR" altLang="en-US"/>
              <a:t>방식으로 요청을 받을 경우에는 데이터가 담긴 제출된 폼으로 간주하여 처리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DBB2CD-85A5-4E61-A906-F49EA737BDA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62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0C28F1-ADCC-4AE1-B10F-4CD89AD3E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4128"/>
            <a:ext cx="4866972" cy="36984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384502A-8491-40E6-9D18-81C00B606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972" y="3514584"/>
            <a:ext cx="4217910" cy="263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8760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8736D-52AA-44E0-A30C-10BB62A84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클래스형 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C896DE-1DF4-45F8-8526-6B165DA837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D5F375-F244-4668-AB09-1CA110C6226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뷰는 요청을 받아서 응답을 반환해주는 호출 가능한 객체</a:t>
            </a:r>
            <a:r>
              <a:rPr lang="en-US" altLang="ko-KR"/>
              <a:t>(callback)</a:t>
            </a:r>
            <a:r>
              <a:rPr lang="ko-KR" altLang="en-US"/>
              <a:t>입니다</a:t>
            </a:r>
            <a:r>
              <a:rPr lang="en-US" altLang="ko-KR"/>
              <a:t>. </a:t>
            </a:r>
          </a:p>
          <a:p>
            <a:r>
              <a:rPr lang="ko-KR" altLang="en-US"/>
              <a:t>장고에서는 뷰를 함수로도 작성할 수 있고</a:t>
            </a:r>
            <a:r>
              <a:rPr lang="en-US" altLang="ko-KR"/>
              <a:t>, </a:t>
            </a:r>
            <a:r>
              <a:rPr lang="ko-KR" altLang="en-US"/>
              <a:t>클래스로도 작성할 수 있습니다</a:t>
            </a:r>
            <a:r>
              <a:rPr lang="en-US" altLang="ko-KR"/>
              <a:t>. </a:t>
            </a:r>
          </a:p>
          <a:p>
            <a:r>
              <a:rPr lang="ko-KR" altLang="en-US"/>
              <a:t>함수형 뷰보다 클래스형 뷰가 장점이 많습니다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클래스형 뷰를 사용하면 상속과 믹스인 기능을 사용해서 코드를 재사용할 수 있음</a:t>
            </a:r>
            <a:endParaRPr lang="en-US" altLang="ko-KR"/>
          </a:p>
          <a:p>
            <a:pPr lvl="1"/>
            <a:r>
              <a:rPr lang="ko-KR" altLang="en-US"/>
              <a:t>뷰를 체계적으로 구성할 수도 있음 </a:t>
            </a:r>
            <a:endParaRPr lang="en-US" altLang="ko-KR"/>
          </a:p>
          <a:p>
            <a:pPr lvl="1"/>
            <a:r>
              <a:rPr lang="ko-KR" altLang="en-US"/>
              <a:t>살펴보게 될 제네릭 뷰 역시 클래스형 뷰로 작성되어 있습니다</a:t>
            </a:r>
            <a:r>
              <a:rPr lang="en-US" altLang="ko-KR"/>
              <a:t>. </a:t>
            </a:r>
          </a:p>
          <a:p>
            <a:r>
              <a:rPr lang="ko-KR" altLang="en-US"/>
              <a:t>간단한 경우에는 함수형 뷰로 신속하게 개발하는 것도 하나의 방법이지만</a:t>
            </a:r>
            <a:r>
              <a:rPr lang="en-US" altLang="ko-KR"/>
              <a:t>, </a:t>
            </a:r>
            <a:r>
              <a:rPr lang="ko-KR" altLang="en-US"/>
              <a:t>로직이 복잡해지고 프로젝트가 커질수록 클래스형 뷰의 장점이 효과를 발휘할 것입니다</a:t>
            </a:r>
            <a:r>
              <a:rPr lang="en-US" altLang="ko-KR"/>
              <a:t>. </a:t>
            </a:r>
          </a:p>
          <a:p>
            <a:r>
              <a:rPr lang="ko-KR" altLang="en-US"/>
              <a:t>장고를 계속 사용하다 보면 클래스형 뷰를 휠씬 많이 접하게 될 것입니다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5BCD3E-D255-4CE7-AD81-E5E06AE8B1E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7803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7B9B16-BC17-4C55-8789-16D1184D0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클래스형 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1FE19D-D9FA-44B5-B8DA-BBC6BFC040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03B6C2-C97B-440D-B0A2-8843DE8709D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URLconf</a:t>
            </a:r>
            <a:r>
              <a:rPr lang="ko-KR" altLang="en-US"/>
              <a:t>에서 함수형 뷰가 아니라 클래스형 뷰를 사용한다는 점을 표시해야 함</a:t>
            </a:r>
            <a:endParaRPr lang="en-US" altLang="ko-KR"/>
          </a:p>
          <a:p>
            <a:r>
              <a:rPr lang="ko-KR" altLang="en-US"/>
              <a:t>클래스형 뷰는 클래스로 진입하기 위한 </a:t>
            </a:r>
            <a:r>
              <a:rPr lang="en-US" altLang="ko-KR"/>
              <a:t>as_view() </a:t>
            </a:r>
            <a:r>
              <a:rPr lang="ko-KR" altLang="en-US"/>
              <a:t>클래스 메소드를 제공 </a:t>
            </a:r>
            <a:endParaRPr lang="en-US" altLang="ko-KR"/>
          </a:p>
          <a:p>
            <a:pPr lvl="1"/>
            <a:r>
              <a:rPr lang="ko-KR" altLang="en-US"/>
              <a:t>이 메소드를 진입 메소드라고 함 </a:t>
            </a:r>
            <a:endParaRPr lang="en-US" altLang="ko-KR"/>
          </a:p>
          <a:p>
            <a:r>
              <a:rPr lang="en-US" altLang="ko-KR"/>
              <a:t>as_view()</a:t>
            </a:r>
            <a:r>
              <a:rPr lang="ko-KR" altLang="en-US"/>
              <a:t> 진입 메소드의 역할은 클래스의 인스턴스를 생성하고</a:t>
            </a:r>
            <a:r>
              <a:rPr lang="en-US" altLang="ko-KR"/>
              <a:t>, </a:t>
            </a:r>
            <a:r>
              <a:rPr lang="ko-KR" altLang="en-US"/>
              <a:t>그 인스턴스의 </a:t>
            </a:r>
            <a:r>
              <a:rPr lang="en-US" altLang="ko-KR"/>
              <a:t>dispatch() </a:t>
            </a:r>
            <a:r>
              <a:rPr lang="ko-KR" altLang="en-US"/>
              <a:t>메소드를 호출 </a:t>
            </a:r>
            <a:endParaRPr lang="en-US" altLang="ko-KR"/>
          </a:p>
          <a:p>
            <a:r>
              <a:rPr lang="en-US" altLang="ko-KR"/>
              <a:t>dispatch() </a:t>
            </a:r>
            <a:r>
              <a:rPr lang="ko-KR" altLang="en-US"/>
              <a:t>메소드는 요청을 검사해서</a:t>
            </a:r>
            <a:r>
              <a:rPr lang="en-US" altLang="ko-KR"/>
              <a:t> GET, POST </a:t>
            </a:r>
            <a:r>
              <a:rPr lang="ko-KR" altLang="en-US"/>
              <a:t>등의 어떤 </a:t>
            </a:r>
            <a:r>
              <a:rPr lang="en-US" altLang="ko-KR"/>
              <a:t>HTTP </a:t>
            </a:r>
            <a:r>
              <a:rPr lang="ko-KR" altLang="en-US"/>
              <a:t>메소드로 요청되었는지를 알아낸 다음</a:t>
            </a:r>
            <a:r>
              <a:rPr lang="en-US" altLang="ko-KR"/>
              <a:t>, </a:t>
            </a:r>
            <a:r>
              <a:rPr lang="ko-KR" altLang="en-US"/>
              <a:t>인스턴스 내에서 해당 이름을 갖는 메소드로 요청을 중계</a:t>
            </a:r>
            <a:endParaRPr lang="en-US" altLang="ko-KR"/>
          </a:p>
          <a:p>
            <a:r>
              <a:rPr lang="ko-KR" altLang="en-US"/>
              <a:t>만약 해당 메소드가 정의되어 있지 않으면 </a:t>
            </a:r>
            <a:r>
              <a:rPr lang="en-US" altLang="ko-KR"/>
              <a:t>HttpResposeNotAllowed </a:t>
            </a:r>
            <a:r>
              <a:rPr lang="ko-KR" altLang="en-US"/>
              <a:t>익셉션을 발생 </a:t>
            </a:r>
            <a:endParaRPr lang="en-US" altLang="ko-KR"/>
          </a:p>
          <a:p>
            <a:r>
              <a:rPr lang="en-US" altLang="ko-KR"/>
              <a:t>MyView</a:t>
            </a:r>
            <a:r>
              <a:rPr lang="ko-KR" altLang="en-US"/>
              <a:t> 클래스 </a:t>
            </a:r>
            <a:endParaRPr lang="en-US" altLang="ko-KR"/>
          </a:p>
          <a:p>
            <a:pPr lvl="1"/>
            <a:r>
              <a:rPr lang="en-US" altLang="ko-KR"/>
              <a:t>as_view()</a:t>
            </a:r>
            <a:r>
              <a:rPr lang="ko-KR" altLang="en-US"/>
              <a:t>라는 메소드는 기본적으로 제공하므로 정의하지 않아도 됨 </a:t>
            </a:r>
            <a:endParaRPr lang="en-US" altLang="ko-KR"/>
          </a:p>
          <a:p>
            <a:pPr lvl="1"/>
            <a:r>
              <a:rPr lang="en-US" altLang="ko-KR"/>
              <a:t>dispatch() </a:t>
            </a:r>
            <a:r>
              <a:rPr lang="ko-KR" altLang="en-US"/>
              <a:t>메소드 역시 명시적으로 정의해주지 않더라도 장고에서 기본적으로 제공 </a:t>
            </a:r>
            <a:endParaRPr lang="en-US" altLang="ko-KR"/>
          </a:p>
          <a:p>
            <a:pPr lvl="1"/>
            <a:r>
              <a:rPr lang="en-US" altLang="ko-KR"/>
              <a:t>View</a:t>
            </a:r>
            <a:r>
              <a:rPr lang="ko-KR" altLang="en-US"/>
              <a:t>를 상속받아 사용하기 때문에 </a:t>
            </a:r>
            <a:r>
              <a:rPr lang="en-US" altLang="ko-KR"/>
              <a:t>View </a:t>
            </a:r>
            <a:r>
              <a:rPr lang="ko-KR" altLang="en-US"/>
              <a:t>클래스에 </a:t>
            </a:r>
            <a:r>
              <a:rPr lang="en-US" altLang="ko-KR"/>
              <a:t>as_view()</a:t>
            </a:r>
            <a:r>
              <a:rPr lang="ko-KR" altLang="en-US"/>
              <a:t>와 </a:t>
            </a:r>
            <a:r>
              <a:rPr lang="en-US" altLang="ko-KR"/>
              <a:t>dispatch()</a:t>
            </a:r>
            <a:r>
              <a:rPr lang="ko-KR" altLang="en-US"/>
              <a:t>가 정의</a:t>
            </a:r>
            <a:endParaRPr lang="en-US" altLang="ko-KR"/>
          </a:p>
          <a:p>
            <a:pPr lvl="1"/>
            <a:endParaRPr lang="en-US" altLang="ko-KR"/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82119F-BCFE-4E05-A270-F85D45F1F9B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64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B15F56-8D2E-4D2A-A776-BF5156651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662" y="992692"/>
            <a:ext cx="2455810" cy="11699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24F3EA-C0EC-47C1-98D6-C0A38A2EE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162" y="3877549"/>
            <a:ext cx="2743310" cy="149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2223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107A8-7D5D-4283-92E0-58974B30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클래스형 뷰의 장점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876496-2846-4108-BD6A-388DAC64D4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E5D00B-28DE-4423-B7AC-AE7C37BA7EF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클래스형 뷰의 장점 </a:t>
            </a:r>
            <a:r>
              <a:rPr lang="en-US" altLang="ko-KR"/>
              <a:t>2</a:t>
            </a:r>
            <a:r>
              <a:rPr lang="ko-KR" altLang="en-US"/>
              <a:t>가지 </a:t>
            </a:r>
            <a:endParaRPr lang="en-US" altLang="ko-KR"/>
          </a:p>
          <a:p>
            <a:pPr lvl="1"/>
            <a:r>
              <a:rPr lang="en-US" altLang="ko-KR"/>
              <a:t>GET, POST </a:t>
            </a:r>
            <a:r>
              <a:rPr lang="ko-KR" altLang="en-US"/>
              <a:t>등의 </a:t>
            </a:r>
            <a:r>
              <a:rPr lang="en-US" altLang="ko-KR"/>
              <a:t>HTTP </a:t>
            </a:r>
            <a:r>
              <a:rPr lang="ko-KR" altLang="en-US"/>
              <a:t>메소드에 따른 처리 기능을 코딩할 때</a:t>
            </a:r>
            <a:r>
              <a:rPr lang="en-US" altLang="ko-KR"/>
              <a:t>, IF </a:t>
            </a:r>
            <a:r>
              <a:rPr lang="ko-KR" altLang="en-US"/>
              <a:t>함수를 사용하지 않고 메소드명으로 구분할 수 있으므로 코드의 구조가 깔끔해짐 </a:t>
            </a:r>
            <a:endParaRPr lang="en-US" altLang="ko-KR"/>
          </a:p>
          <a:p>
            <a:pPr lvl="1"/>
            <a:r>
              <a:rPr lang="ko-KR" altLang="en-US"/>
              <a:t>다중 상속과 같은 객체 지향 기술이 가능하므로</a:t>
            </a:r>
            <a:r>
              <a:rPr lang="en-US" altLang="ko-KR"/>
              <a:t>, </a:t>
            </a:r>
            <a:r>
              <a:rPr lang="ko-KR" altLang="en-US"/>
              <a:t>클래스형 제네릭 뷰 및 믹스인 클래스 등을 사용할 수 있고</a:t>
            </a:r>
            <a:r>
              <a:rPr lang="en-US" altLang="ko-KR"/>
              <a:t>, </a:t>
            </a:r>
            <a:r>
              <a:rPr lang="ko-KR" altLang="en-US"/>
              <a:t>이는 코드의 재사용성이나 개발 생산성을 획기적으로 높여줌 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클래스형 뷰에서는 </a:t>
            </a:r>
            <a:r>
              <a:rPr lang="en-US" altLang="ko-KR"/>
              <a:t>HTTP </a:t>
            </a:r>
            <a:r>
              <a:rPr lang="ko-KR" altLang="en-US"/>
              <a:t>메소드 이름으로 클래스 내에 메소드를 정의</a:t>
            </a:r>
            <a:endParaRPr lang="en-US" altLang="ko-KR"/>
          </a:p>
          <a:p>
            <a:pPr lvl="1"/>
            <a:r>
              <a:rPr lang="ko-KR" altLang="en-US"/>
              <a:t>단 소문자로 해야함 </a:t>
            </a:r>
            <a:endParaRPr lang="en-US" altLang="ko-KR"/>
          </a:p>
          <a:p>
            <a:r>
              <a:rPr lang="ko-KR" altLang="en-US"/>
              <a:t>함수형은 </a:t>
            </a:r>
            <a:r>
              <a:rPr lang="en-US" altLang="ko-KR"/>
              <a:t>IF</a:t>
            </a:r>
            <a:r>
              <a:rPr lang="ko-KR" altLang="en-US"/>
              <a:t>로 구분 </a:t>
            </a:r>
            <a:endParaRPr lang="en-US" altLang="ko-KR"/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A1F398-75C3-47F5-B2B8-996ADC758D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65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4DBD40-933B-4A9D-B3BA-C1ABDD6EB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786" y="2651491"/>
            <a:ext cx="2663260" cy="12301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BAFA727-FA17-4C59-95F4-309545A10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099" y="2651491"/>
            <a:ext cx="2663260" cy="148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497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23097-665E-4CCF-8407-2638442AB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상속 기능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53B11E-167A-4E49-BB61-3082098F1F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44E043-ED2A-45C2-96D8-1B1266B962B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제네릭 뷰</a:t>
            </a:r>
            <a:endParaRPr lang="en-US" altLang="ko-KR"/>
          </a:p>
          <a:p>
            <a:pPr lvl="1"/>
            <a:r>
              <a:rPr lang="ko-KR" altLang="en-US"/>
              <a:t>뷰 개발 과정에서 공통적으로 사용할 수 있는 기능들을 추상화하고</a:t>
            </a:r>
            <a:r>
              <a:rPr lang="en-US" altLang="ko-KR"/>
              <a:t>, </a:t>
            </a:r>
            <a:r>
              <a:rPr lang="ko-KR" altLang="en-US"/>
              <a:t>이를 장고에서 미리 만들어 기본적으로 제공해주는 클래스형 뷰 </a:t>
            </a:r>
            <a:endParaRPr lang="en-US" altLang="ko-KR"/>
          </a:p>
          <a:p>
            <a:r>
              <a:rPr lang="ko-KR" altLang="en-US"/>
              <a:t>웹을 개발하면 공통적으로 반복되는 과정이 많이 발생하는데</a:t>
            </a:r>
            <a:r>
              <a:rPr lang="en-US" altLang="ko-KR"/>
              <a:t>, </a:t>
            </a:r>
            <a:r>
              <a:rPr lang="ko-KR" altLang="en-US"/>
              <a:t>장고에서는 특히 모델</a:t>
            </a:r>
            <a:r>
              <a:rPr lang="en-US" altLang="ko-KR"/>
              <a:t>, </a:t>
            </a:r>
            <a:r>
              <a:rPr lang="ko-KR" altLang="en-US"/>
              <a:t>뷰</a:t>
            </a:r>
            <a:r>
              <a:rPr lang="en-US" altLang="ko-KR"/>
              <a:t>, </a:t>
            </a:r>
            <a:r>
              <a:rPr lang="ko-KR" altLang="en-US"/>
              <a:t>템플릿 개발 과정에서의 이러한 단순 반복 작업을 많이 없애주었는데</a:t>
            </a:r>
            <a:r>
              <a:rPr lang="en-US" altLang="ko-KR"/>
              <a:t>, </a:t>
            </a:r>
            <a:r>
              <a:rPr lang="ko-KR" altLang="en-US"/>
              <a:t>제네릭 뷰가 뷰 개발 과정에서 개발자의 단순 반복 작업을 덜어주는 기능 </a:t>
            </a:r>
            <a:endParaRPr lang="en-US" altLang="ko-KR"/>
          </a:p>
          <a:p>
            <a:r>
              <a:rPr lang="ko-KR" altLang="en-US"/>
              <a:t>우리의 로직에 따라 클래스형 뷰를 작성할 때는 제네릭 뷰를 상속받아서 작성하는 것이 대부분임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C6EF06-9C7E-466A-A8AE-2AF758C545B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66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3D3E9E-C8DA-4373-905F-A715636F6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94" y="3429000"/>
            <a:ext cx="4261067" cy="305864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F10327C-AFA2-4682-A2FC-8E976FCBFAB0}"/>
              </a:ext>
            </a:extLst>
          </p:cNvPr>
          <p:cNvSpPr/>
          <p:nvPr/>
        </p:nvSpPr>
        <p:spPr>
          <a:xfrm>
            <a:off x="2879937" y="4506968"/>
            <a:ext cx="721453" cy="2684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00810D-5E44-4A56-BFDC-8703CBCAD246}"/>
              </a:ext>
            </a:extLst>
          </p:cNvPr>
          <p:cNvSpPr/>
          <p:nvPr/>
        </p:nvSpPr>
        <p:spPr>
          <a:xfrm>
            <a:off x="2056972" y="5948408"/>
            <a:ext cx="895953" cy="2684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2127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0D205E-E71A-4F22-897D-E6E076D0B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상속 기능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65E792-2704-4F91-ABD6-4A68AAABDD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1591DA-663D-4C89-BA4B-5ADD94F8F0A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TemplateView </a:t>
            </a:r>
            <a:r>
              <a:rPr lang="ko-KR" altLang="en-US"/>
              <a:t>제네릭 뷰를 사용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lvl="1"/>
            <a:r>
              <a:rPr lang="en-US" altLang="ko-KR"/>
              <a:t>views.py </a:t>
            </a:r>
            <a:r>
              <a:rPr lang="ko-KR" altLang="en-US"/>
              <a:t>파일에 클래스형 뷰를 작성할 필요가 없음  </a:t>
            </a:r>
            <a:endParaRPr lang="en-US" altLang="ko-KR"/>
          </a:p>
          <a:p>
            <a:r>
              <a:rPr lang="ko-KR" altLang="en-US"/>
              <a:t>장고에서 제공하는 제네릭 뷰는 다음과 같이 </a:t>
            </a:r>
            <a:r>
              <a:rPr lang="en-US" altLang="ko-KR"/>
              <a:t>4</a:t>
            </a:r>
            <a:r>
              <a:rPr lang="ko-KR" altLang="en-US"/>
              <a:t>가지로 분류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1560A9-8119-4A07-8346-539CAA0CAA2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67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0DAA3F-A721-4A94-AAB9-D3D9EC55E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449" y="1537100"/>
            <a:ext cx="4992966" cy="14417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DD301F7-2ADA-4583-8591-BECDC830F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374" y="3743325"/>
            <a:ext cx="5318985" cy="117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090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B69E85-6269-49F8-8708-F502F2A05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상속 기능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840295-D4FC-42FE-9E22-494737C93A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91CA9E-0B30-4022-908B-7D8DC9A76E1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장고의 제네릭 뷰 리스트</a:t>
            </a:r>
            <a:r>
              <a:rPr lang="en-US" altLang="ko-KR"/>
              <a:t>(</a:t>
            </a:r>
            <a:r>
              <a:rPr lang="ko-KR" altLang="en-US"/>
              <a:t>일부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49C10B-1BDA-4775-86BB-31C1A066D7E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68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800E6E-E556-460E-BE49-2D1B617BD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635" y="1611960"/>
            <a:ext cx="6133350" cy="25977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BC96CA-6695-4C24-B31D-0A4705EE1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707" y="4120433"/>
            <a:ext cx="5683260" cy="207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571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2336F-611B-4871-9AA0-04C440519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클래스형 뷰에서 폼 처리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51C2F7-56ED-4733-9DD8-6C4EE9D393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B74AA7-565A-40DD-8A74-B7B93A4363F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폼 처리과정에서 유효하지 않은 폼 데이터를 수신할 경우 처리 과정 </a:t>
            </a:r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FD9963-E4F4-49FE-BFB3-6320533E1CF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69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04A1CE-4ABC-4934-B21F-12179BA57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66" y="1547485"/>
            <a:ext cx="3559848" cy="24348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8F302A-7F59-49E7-8DD1-523B1B034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051" y="1547485"/>
            <a:ext cx="5345358" cy="23680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407A4D2-BB28-4C7A-A5F3-DE00C50482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87"/>
          <a:stretch/>
        </p:blipFill>
        <p:spPr>
          <a:xfrm>
            <a:off x="3772051" y="3915523"/>
            <a:ext cx="5345358" cy="165989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100A1B3-525F-42EB-BE05-A38D15E47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09" y="4731922"/>
            <a:ext cx="3676761" cy="2063812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BCF2418-913F-4CCB-B674-8E1CCC6076B2}"/>
              </a:ext>
            </a:extLst>
          </p:cNvPr>
          <p:cNvCxnSpPr/>
          <p:nvPr/>
        </p:nvCxnSpPr>
        <p:spPr>
          <a:xfrm>
            <a:off x="3087149" y="2764885"/>
            <a:ext cx="822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3C3979B-BBE4-4721-B161-FD17949557EB}"/>
              </a:ext>
            </a:extLst>
          </p:cNvPr>
          <p:cNvCxnSpPr>
            <a:cxnSpLocks/>
          </p:cNvCxnSpPr>
          <p:nvPr/>
        </p:nvCxnSpPr>
        <p:spPr>
          <a:xfrm flipH="1">
            <a:off x="3003259" y="4745471"/>
            <a:ext cx="1032839" cy="573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FD8AA5-FC7B-465C-9F64-B54E37A191DF}"/>
              </a:ext>
            </a:extLst>
          </p:cNvPr>
          <p:cNvSpPr txBox="1"/>
          <p:nvPr/>
        </p:nvSpPr>
        <p:spPr>
          <a:xfrm>
            <a:off x="998290" y="4060776"/>
            <a:ext cx="9220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/>
              <a:t>&lt;</a:t>
            </a:r>
            <a:r>
              <a:rPr lang="ko-KR" altLang="en-US" sz="1100"/>
              <a:t>함수형 뷰</a:t>
            </a:r>
            <a:r>
              <a:rPr lang="en-US" altLang="ko-KR" sz="1100"/>
              <a:t>&gt;</a:t>
            </a:r>
            <a:endParaRPr lang="ko-KR" altLang="en-US" sz="11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24F6FC-3A1B-487A-8425-B8316A437D02}"/>
              </a:ext>
            </a:extLst>
          </p:cNvPr>
          <p:cNvSpPr txBox="1"/>
          <p:nvPr/>
        </p:nvSpPr>
        <p:spPr>
          <a:xfrm>
            <a:off x="5762990" y="5575420"/>
            <a:ext cx="17684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/>
              <a:t>&lt;</a:t>
            </a:r>
            <a:r>
              <a:rPr lang="ko-KR" altLang="en-US" sz="1100"/>
              <a:t>클래스형 뷰 </a:t>
            </a:r>
            <a:r>
              <a:rPr lang="en-US" altLang="ko-KR" sz="1100"/>
              <a:t>- View </a:t>
            </a:r>
            <a:r>
              <a:rPr lang="ko-KR" altLang="en-US" sz="1100"/>
              <a:t>상속</a:t>
            </a:r>
            <a:r>
              <a:rPr lang="en-US" altLang="ko-KR" sz="1100"/>
              <a:t>&gt;</a:t>
            </a:r>
            <a:endParaRPr lang="ko-KR" altLang="en-US" sz="11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3A8780-C1CF-4C50-8408-DCD39CE5BE12}"/>
              </a:ext>
            </a:extLst>
          </p:cNvPr>
          <p:cNvSpPr txBox="1"/>
          <p:nvPr/>
        </p:nvSpPr>
        <p:spPr>
          <a:xfrm>
            <a:off x="3772051" y="6130503"/>
            <a:ext cx="20681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/>
              <a:t>&lt;</a:t>
            </a:r>
            <a:r>
              <a:rPr lang="ko-KR" altLang="en-US" sz="1100"/>
              <a:t>클래스형 뷰 </a:t>
            </a:r>
            <a:r>
              <a:rPr lang="en-US" altLang="ko-KR" sz="1100"/>
              <a:t>- FormView </a:t>
            </a:r>
            <a:r>
              <a:rPr lang="ko-KR" altLang="en-US" sz="1100"/>
              <a:t>상속</a:t>
            </a:r>
            <a:r>
              <a:rPr lang="en-US" altLang="ko-KR" sz="1100"/>
              <a:t>&gt;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042893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AA2AB-CBD4-4515-8755-86BE593B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WSGI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0F71B9-37ED-4642-ADB8-E5489F0A01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463B25-6901-44E5-AD85-8A1FC1C01CA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WSGI </a:t>
            </a:r>
            <a:r>
              <a:rPr lang="ko-KR" altLang="en-US"/>
              <a:t>서버의 원리</a:t>
            </a:r>
            <a:endParaRPr lang="en-US" altLang="ko-KR"/>
          </a:p>
          <a:p>
            <a:pPr lvl="1"/>
            <a:r>
              <a:rPr lang="en-US" altLang="ko-KR"/>
              <a:t>Web Server Gateway Interface</a:t>
            </a:r>
            <a:r>
              <a:rPr lang="ko-KR" altLang="en-US"/>
              <a:t>의 약어로 웹 서버는 </a:t>
            </a:r>
            <a:r>
              <a:rPr lang="en-US" altLang="ko-KR"/>
              <a:t>Nginx</a:t>
            </a:r>
            <a:r>
              <a:rPr lang="ko-KR" altLang="en-US"/>
              <a:t>나 </a:t>
            </a:r>
            <a:r>
              <a:rPr lang="en-US" altLang="ko-KR"/>
              <a:t>Apache </a:t>
            </a:r>
            <a:r>
              <a:rPr lang="ko-KR" altLang="en-US"/>
              <a:t>같은 서버 컴퓨터에서 사용자의 요청을 받아서 처리 </a:t>
            </a:r>
            <a:endParaRPr lang="en-US" altLang="ko-KR"/>
          </a:p>
          <a:p>
            <a:pPr lvl="1"/>
            <a:r>
              <a:rPr lang="ko-KR" altLang="en-US"/>
              <a:t>웹 서버가 사용자의 역할을 적절하게 해석하여 장고로 구동되고 있는 웹 서비스에 전달해주는 역할을 하기 위해서 중간 역할을 하는 것이 </a:t>
            </a:r>
            <a:r>
              <a:rPr lang="en-US" altLang="ko-KR"/>
              <a:t>wsgi </a:t>
            </a:r>
            <a:r>
              <a:rPr lang="ko-KR" altLang="en-US"/>
              <a:t>애플리케이션 곧 장고임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lvl="1"/>
            <a:r>
              <a:rPr lang="ko-KR" altLang="en-US"/>
              <a:t>웹 브라우저의 정적 페이지 요청은 웹 서버가</a:t>
            </a:r>
            <a:r>
              <a:rPr lang="en-US" altLang="ko-KR"/>
              <a:t>, </a:t>
            </a:r>
            <a:r>
              <a:rPr lang="ko-KR" altLang="en-US"/>
              <a:t>동적 페이지 요청은 </a:t>
            </a:r>
            <a:r>
              <a:rPr lang="en-US" altLang="ko-KR"/>
              <a:t>[WSGI </a:t>
            </a:r>
            <a:r>
              <a:rPr lang="ko-KR" altLang="en-US"/>
              <a:t>서버 </a:t>
            </a:r>
            <a:r>
              <a:rPr lang="en-US" altLang="ko-KR"/>
              <a:t>-&gt; WSGI </a:t>
            </a:r>
            <a:r>
              <a:rPr lang="ko-KR" altLang="en-US"/>
              <a:t>애플리케이션</a:t>
            </a:r>
            <a:r>
              <a:rPr lang="en-US" altLang="ko-KR"/>
              <a:t>]</a:t>
            </a:r>
            <a:r>
              <a:rPr lang="ko-KR" altLang="en-US"/>
              <a:t>으로 처리 </a:t>
            </a:r>
            <a:endParaRPr lang="en-US" altLang="ko-KR"/>
          </a:p>
          <a:p>
            <a:pPr lvl="1"/>
            <a:r>
              <a:rPr lang="en-US" altLang="ko-KR"/>
              <a:t>python manage.py runserver </a:t>
            </a:r>
            <a:r>
              <a:rPr lang="ko-KR" altLang="en-US"/>
              <a:t>명령으로 실행한 개발 서버는 </a:t>
            </a:r>
            <a:r>
              <a:rPr lang="en-US" altLang="ko-KR"/>
              <a:t>'</a:t>
            </a:r>
            <a:r>
              <a:rPr lang="ko-KR" altLang="en-US"/>
              <a:t>내장 서버</a:t>
            </a:r>
            <a:r>
              <a:rPr lang="en-US" altLang="ko-KR"/>
              <a:t>'</a:t>
            </a:r>
            <a:r>
              <a:rPr lang="ko-KR" altLang="en-US"/>
              <a:t>로 웹 서버와 </a:t>
            </a:r>
            <a:r>
              <a:rPr lang="en-US" altLang="ko-KR"/>
              <a:t>WSGI </a:t>
            </a:r>
            <a:r>
              <a:rPr lang="ko-KR" altLang="en-US"/>
              <a:t>서버의 기능을 모두 포함한 것 </a:t>
            </a:r>
            <a:endParaRPr lang="en-US" altLang="ko-KR"/>
          </a:p>
          <a:p>
            <a:pPr lvl="1"/>
            <a:r>
              <a:rPr lang="ko-KR" altLang="en-US"/>
              <a:t>내장 서버는 기능이 단순하고 </a:t>
            </a:r>
            <a:r>
              <a:rPr lang="en-US" altLang="ko-KR"/>
              <a:t>'</a:t>
            </a:r>
            <a:r>
              <a:rPr lang="ko-KR" altLang="en-US"/>
              <a:t>대량 요청</a:t>
            </a:r>
            <a:r>
              <a:rPr lang="en-US" altLang="ko-KR"/>
              <a:t>'</a:t>
            </a:r>
            <a:r>
              <a:rPr lang="ko-KR" altLang="en-US"/>
              <a:t>이나 </a:t>
            </a:r>
            <a:r>
              <a:rPr lang="en-US" altLang="ko-KR"/>
              <a:t>'</a:t>
            </a:r>
            <a:r>
              <a:rPr lang="ko-KR" altLang="en-US"/>
              <a:t>동시 요청</a:t>
            </a:r>
            <a:r>
              <a:rPr lang="en-US" altLang="ko-KR"/>
              <a:t>'</a:t>
            </a:r>
            <a:r>
              <a:rPr lang="ko-KR" altLang="en-US"/>
              <a:t>을 효율적으로 처리하지 못하므로 운영 환경에 적합하지 않음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4D3E24-C012-49B0-B4E4-0367C18A0C7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0650A7E-15CF-47E8-8F9D-A647F5728A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25"/>
          <a:stretch/>
        </p:blipFill>
        <p:spPr>
          <a:xfrm>
            <a:off x="1539857" y="2572119"/>
            <a:ext cx="6496052" cy="287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299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7D2422-1518-42B1-98D5-B6D65B16B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클래스형 뷰에서 폼 처리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22CD58-403A-49C8-B14B-BC8D43A399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DED992-F01B-4B63-9A10-4DEB16A84C8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FormView</a:t>
            </a:r>
            <a:r>
              <a:rPr lang="ko-KR" altLang="en-US"/>
              <a:t>의 </a:t>
            </a:r>
            <a:r>
              <a:rPr lang="en-US" altLang="ko-KR"/>
              <a:t>4</a:t>
            </a:r>
            <a:r>
              <a:rPr lang="ko-KR" altLang="en-US"/>
              <a:t>가지 사항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lvl="1"/>
            <a:r>
              <a:rPr lang="en-US" altLang="ko-KR"/>
              <a:t>form_class : </a:t>
            </a:r>
            <a:r>
              <a:rPr lang="ko-KR" altLang="en-US"/>
              <a:t>사용자에게 보여줄 폼을 정의한 </a:t>
            </a:r>
            <a:r>
              <a:rPr lang="en-US" altLang="ko-KR"/>
              <a:t>forms.py </a:t>
            </a:r>
            <a:r>
              <a:rPr lang="ko-KR" altLang="en-US"/>
              <a:t>파일 내의 클래스명 </a:t>
            </a:r>
            <a:endParaRPr lang="en-US" altLang="ko-KR"/>
          </a:p>
          <a:p>
            <a:pPr lvl="1"/>
            <a:r>
              <a:rPr lang="en-US" altLang="ko-KR"/>
              <a:t>template_name : </a:t>
            </a:r>
            <a:r>
              <a:rPr lang="ko-KR" altLang="en-US"/>
              <a:t>폼을 포함하여 렌더링할 템플릿 파일 이름 </a:t>
            </a:r>
            <a:endParaRPr lang="en-US" altLang="ko-KR"/>
          </a:p>
          <a:p>
            <a:pPr lvl="1"/>
            <a:r>
              <a:rPr lang="en-US" altLang="ko-KR"/>
              <a:t>success_url : MyFormView </a:t>
            </a:r>
            <a:r>
              <a:rPr lang="ko-KR" altLang="en-US"/>
              <a:t>처리가 정상적으로 완료되었을 때 리다이렉트시킬 </a:t>
            </a:r>
            <a:r>
              <a:rPr lang="en-US" altLang="ko-KR"/>
              <a:t>URL</a:t>
            </a:r>
          </a:p>
          <a:p>
            <a:pPr lvl="1"/>
            <a:r>
              <a:rPr lang="en-US" altLang="ko-KR"/>
              <a:t>form_valid() : </a:t>
            </a:r>
            <a:r>
              <a:rPr lang="ko-KR" altLang="en-US"/>
              <a:t>유효한 폼 데이터로 처리할 로직 코딩</a:t>
            </a:r>
            <a:r>
              <a:rPr lang="en-US" altLang="ko-KR"/>
              <a:t>. super() </a:t>
            </a:r>
            <a:r>
              <a:rPr lang="ko-KR" altLang="en-US"/>
              <a:t>함수를 사용하여 </a:t>
            </a:r>
            <a:r>
              <a:rPr lang="en-US" altLang="ko-KR"/>
              <a:t>success_url</a:t>
            </a:r>
            <a:r>
              <a:rPr lang="ko-KR" altLang="en-US"/>
              <a:t>로 지정된 </a:t>
            </a:r>
            <a:r>
              <a:rPr lang="en-US" altLang="ko-KR"/>
              <a:t>URL</a:t>
            </a:r>
            <a:r>
              <a:rPr lang="ko-KR" altLang="en-US"/>
              <a:t>로 리다이렉트 처리 </a:t>
            </a:r>
            <a:endParaRPr lang="en-US" altLang="ko-KR"/>
          </a:p>
          <a:p>
            <a:r>
              <a:rPr lang="en-US" altLang="ko-KR"/>
              <a:t>FormView</a:t>
            </a:r>
            <a:r>
              <a:rPr lang="ko-KR" altLang="en-US"/>
              <a:t>안에 </a:t>
            </a:r>
            <a:r>
              <a:rPr lang="en-US" altLang="ko-KR"/>
              <a:t>get(), post()</a:t>
            </a:r>
            <a:r>
              <a:rPr lang="ko-KR" altLang="en-US"/>
              <a:t> 메소드는 정의되어 있음 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CD9CC-4FEC-43A4-8859-DFEFE65DB90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70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9B143A-D188-48F8-AB2D-B76335A8F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20" y="1535672"/>
            <a:ext cx="4467782" cy="250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126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D7D75B-1DDE-469E-9D0B-D5C349188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외부 접속을 위한 </a:t>
            </a:r>
            <a:r>
              <a:rPr lang="en-US" altLang="ko-KR"/>
              <a:t>setting.py </a:t>
            </a:r>
            <a:r>
              <a:rPr lang="ko-KR" altLang="en-US"/>
              <a:t>설정</a:t>
            </a:r>
            <a:r>
              <a:rPr lang="en-US" altLang="ko-KR"/>
              <a:t>	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0F9F9C-C068-4BD4-8C41-1C0116E0A7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39BE3E-D29A-48BC-839D-7372FA6D394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6250" y="1181100"/>
            <a:ext cx="8258175" cy="5124450"/>
          </a:xfrm>
        </p:spPr>
        <p:txBody>
          <a:bodyPr/>
          <a:lstStyle/>
          <a:p>
            <a:r>
              <a:rPr lang="en-US" altLang="ko-KR"/>
              <a:t>ALLOWED_HOSTS </a:t>
            </a:r>
            <a:r>
              <a:rPr lang="ko-KR" altLang="en-US"/>
              <a:t>변수 </a:t>
            </a:r>
            <a:endParaRPr lang="en-US" altLang="ko-KR"/>
          </a:p>
          <a:p>
            <a:pPr lvl="1"/>
            <a:r>
              <a:rPr lang="ko-KR" altLang="en-US"/>
              <a:t>외부에서 접속하는 </a:t>
            </a:r>
            <a:r>
              <a:rPr lang="en-US" altLang="ko-KR"/>
              <a:t>IP</a:t>
            </a:r>
            <a:r>
              <a:rPr lang="ko-KR" altLang="en-US"/>
              <a:t>의 허용 여부를 설정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/>
            <a:r>
              <a:rPr lang="en-US" altLang="ko-KR"/>
              <a:t>192.168.25.10, localhost,</a:t>
            </a:r>
            <a:r>
              <a:rPr lang="ko-KR" altLang="en-US"/>
              <a:t> </a:t>
            </a:r>
            <a:r>
              <a:rPr lang="en-US" altLang="ko-KR"/>
              <a:t>127.0.0.1</a:t>
            </a:r>
            <a:r>
              <a:rPr lang="ko-KR" altLang="en-US"/>
              <a:t>만 허용하겠다는 뜻 </a:t>
            </a:r>
            <a:endParaRPr lang="en-US" altLang="ko-KR"/>
          </a:p>
          <a:p>
            <a:pPr lvl="1"/>
            <a:r>
              <a:rPr lang="ko-KR" altLang="en-US"/>
              <a:t>모든 </a:t>
            </a:r>
            <a:r>
              <a:rPr lang="en-US" altLang="ko-KR"/>
              <a:t>IP </a:t>
            </a:r>
            <a:r>
              <a:rPr lang="ko-KR" altLang="en-US"/>
              <a:t>허용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방화벽 </a:t>
            </a:r>
            <a:r>
              <a:rPr lang="en-US" altLang="ko-KR"/>
              <a:t>8000</a:t>
            </a:r>
            <a:r>
              <a:rPr lang="ko-KR" altLang="en-US"/>
              <a:t>번</a:t>
            </a:r>
            <a:r>
              <a:rPr lang="en-US" altLang="ko-KR"/>
              <a:t>, 80</a:t>
            </a:r>
            <a:r>
              <a:rPr lang="ko-KR" altLang="en-US"/>
              <a:t>번 포트 허용 </a:t>
            </a:r>
            <a:endParaRPr lang="en-US" altLang="ko-KR"/>
          </a:p>
          <a:p>
            <a:pPr lvl="1"/>
            <a:r>
              <a:rPr lang="en-US" altLang="ko-KR"/>
              <a:t>firewall-cmd --add-port=8000/tcp --permanent</a:t>
            </a:r>
          </a:p>
          <a:p>
            <a:pPr lvl="1"/>
            <a:r>
              <a:rPr lang="en-US" altLang="ko-KR"/>
              <a:t>firewall-cmd --add-port=80/tcp --permanent</a:t>
            </a:r>
          </a:p>
          <a:p>
            <a:pPr lvl="1"/>
            <a:r>
              <a:rPr lang="en-US" altLang="ko-KR"/>
              <a:t>firewall-cmd --reload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3C7CB8-8926-4893-AF9E-16BC98AD61C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71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A3DD6E-4EFC-407D-BB29-F733F1D40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314" y="1887349"/>
            <a:ext cx="4667901" cy="6001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D933D0-0800-4593-9084-F0CF4976C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314" y="3193757"/>
            <a:ext cx="4648849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573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F44C82-4807-4D32-B924-97F699C13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WSGI(Web</a:t>
            </a:r>
            <a:r>
              <a:rPr lang="ko-KR" altLang="en-US"/>
              <a:t> </a:t>
            </a:r>
            <a:r>
              <a:rPr lang="en-US" altLang="ko-KR"/>
              <a:t>Server</a:t>
            </a:r>
            <a:r>
              <a:rPr lang="ko-KR" altLang="en-US"/>
              <a:t> </a:t>
            </a:r>
            <a:r>
              <a:rPr lang="en-US" altLang="ko-KR"/>
              <a:t>Gateway</a:t>
            </a:r>
            <a:r>
              <a:rPr lang="ko-KR" altLang="en-US"/>
              <a:t> </a:t>
            </a:r>
            <a:r>
              <a:rPr lang="en-US" altLang="ko-KR"/>
              <a:t>Interface)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B6D1AF-B41B-4B00-84D9-E8B306DC58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F74EC7-6929-4858-A16D-098FB9A4C4D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Web Server Gateway Interface</a:t>
            </a:r>
            <a:r>
              <a:rPr lang="ko-KR" altLang="en-US"/>
              <a:t>의 약자로</a:t>
            </a:r>
            <a:r>
              <a:rPr lang="en-US" altLang="ko-KR"/>
              <a:t>, </a:t>
            </a:r>
            <a:r>
              <a:rPr lang="ko-KR" altLang="en-US"/>
              <a:t>웹서버와 웹어플리케이션이 어떤 방식으로 통신하는 가에 관한 인터페이스</a:t>
            </a:r>
            <a:endParaRPr lang="en-US" altLang="ko-KR"/>
          </a:p>
          <a:p>
            <a:r>
              <a:rPr lang="en-US" altLang="ko-KR"/>
              <a:t>Web Server</a:t>
            </a:r>
            <a:r>
              <a:rPr lang="ko-KR" altLang="en-US"/>
              <a:t>가 받은 호출을 </a:t>
            </a:r>
            <a:r>
              <a:rPr lang="en-US" altLang="ko-KR"/>
              <a:t>Python </a:t>
            </a:r>
            <a:r>
              <a:rPr lang="ko-KR" altLang="en-US"/>
              <a:t>어플리케이션에게 전달하기 응답받기 위한 호출조약</a:t>
            </a:r>
            <a:endParaRPr lang="en-US" altLang="ko-KR"/>
          </a:p>
          <a:p>
            <a:r>
              <a:rPr lang="en-US" altLang="ko-KR"/>
              <a:t>WSGI </a:t>
            </a:r>
            <a:r>
              <a:rPr lang="ko-KR" altLang="en-US"/>
              <a:t>규격에 맞춘 코드를 실행해주는 프로그램이 </a:t>
            </a:r>
            <a:r>
              <a:rPr lang="en-US" altLang="ko-KR"/>
              <a:t>uWSGI</a:t>
            </a:r>
            <a:r>
              <a:rPr lang="ko-KR" altLang="en-US"/>
              <a:t>와 </a:t>
            </a:r>
            <a:r>
              <a:rPr lang="en-US" altLang="ko-KR"/>
              <a:t>gunicorn</a:t>
            </a:r>
            <a:r>
              <a:rPr lang="ko-KR" altLang="en-US"/>
              <a:t>등이 있습니다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r>
              <a:rPr lang="en-US" altLang="ko-KR"/>
              <a:t>WSGI </a:t>
            </a:r>
            <a:r>
              <a:rPr lang="ko-KR" altLang="en-US"/>
              <a:t>서버의 애플리케이션 처리 과정</a:t>
            </a:r>
            <a:endParaRPr lang="en-US" altLang="ko-KR"/>
          </a:p>
          <a:p>
            <a:pPr lvl="1"/>
            <a:r>
              <a:rPr lang="en-US" altLang="ko-KR"/>
              <a:t>WSGI </a:t>
            </a:r>
            <a:r>
              <a:rPr lang="ko-KR" altLang="en-US"/>
              <a:t>규격을 준수하는 </a:t>
            </a:r>
            <a:r>
              <a:rPr lang="en-US" altLang="ko-KR"/>
              <a:t>WSGI </a:t>
            </a:r>
            <a:r>
              <a:rPr lang="ko-KR" altLang="en-US"/>
              <a:t>서버에서 실행되는 애플리케이션을 작성하는 것은 편리한 점이 많음 </a:t>
            </a:r>
            <a:endParaRPr lang="en-US" altLang="ko-KR"/>
          </a:p>
          <a:p>
            <a:pPr lvl="1"/>
            <a:r>
              <a:rPr lang="ko-KR" altLang="en-US"/>
              <a:t>그래서 대부분의 파이썬 웹 프레임워크는 </a:t>
            </a:r>
            <a:r>
              <a:rPr lang="en-US" altLang="ko-KR"/>
              <a:t>WSGI </a:t>
            </a:r>
            <a:r>
              <a:rPr lang="ko-KR" altLang="en-US"/>
              <a:t>서버를 제공하며</a:t>
            </a:r>
            <a:r>
              <a:rPr lang="en-US" altLang="ko-KR"/>
              <a:t>, </a:t>
            </a:r>
            <a:r>
              <a:rPr lang="ko-KR" altLang="en-US"/>
              <a:t>애플리케이션 개발자는 </a:t>
            </a:r>
            <a:r>
              <a:rPr lang="en-US" altLang="ko-KR"/>
              <a:t>WSGI </a:t>
            </a:r>
            <a:r>
              <a:rPr lang="ko-KR" altLang="en-US"/>
              <a:t>서버에 대한 </a:t>
            </a:r>
            <a:r>
              <a:rPr lang="en-US" altLang="ko-KR"/>
              <a:t>API </a:t>
            </a:r>
            <a:r>
              <a:rPr lang="ko-KR" altLang="en-US"/>
              <a:t>규격만 맞추면</a:t>
            </a:r>
            <a:r>
              <a:rPr lang="en-US" altLang="ko-KR"/>
              <a:t>, </a:t>
            </a:r>
            <a:r>
              <a:rPr lang="ko-KR" altLang="en-US"/>
              <a:t>웹 서버와 독립적으로 애플리케이션을 작성할 수 있어 생산성이 높아짐 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8074C6-EAB0-4D91-8195-065CABB10D3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72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A87A533-210D-4EA3-96A2-477AE4EBD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447" y="2622128"/>
            <a:ext cx="5491106" cy="13431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DC8133-A040-4486-8211-2532FF1A5592}"/>
              </a:ext>
            </a:extLst>
          </p:cNvPr>
          <p:cNvSpPr txBox="1"/>
          <p:nvPr/>
        </p:nvSpPr>
        <p:spPr>
          <a:xfrm>
            <a:off x="6769917" y="3932522"/>
            <a:ext cx="18293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/>
              <a:t>출처 </a:t>
            </a:r>
            <a:r>
              <a:rPr lang="en-US" altLang="ko-KR" sz="1050"/>
              <a:t>: </a:t>
            </a:r>
            <a:r>
              <a:rPr lang="ko-KR" altLang="en-US" sz="1050"/>
              <a:t>파이썬 웹 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29158001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F44C82-4807-4D32-B924-97F699C13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WSGI(Web</a:t>
            </a:r>
            <a:r>
              <a:rPr lang="ko-KR" altLang="en-US"/>
              <a:t> </a:t>
            </a:r>
            <a:r>
              <a:rPr lang="en-US" altLang="ko-KR"/>
              <a:t>Server</a:t>
            </a:r>
            <a:r>
              <a:rPr lang="ko-KR" altLang="en-US"/>
              <a:t> </a:t>
            </a:r>
            <a:r>
              <a:rPr lang="en-US" altLang="ko-KR"/>
              <a:t>Gateway</a:t>
            </a:r>
            <a:r>
              <a:rPr lang="ko-KR" altLang="en-US"/>
              <a:t> </a:t>
            </a:r>
            <a:r>
              <a:rPr lang="en-US" altLang="ko-KR"/>
              <a:t>Interface)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B6D1AF-B41B-4B00-84D9-E8B306DC58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F74EC7-6929-4858-A16D-098FB9A4C4D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WSGI </a:t>
            </a:r>
            <a:r>
              <a:rPr lang="ko-KR" altLang="en-US"/>
              <a:t>서버의 애플리케이션 처리 과정</a:t>
            </a:r>
            <a:endParaRPr lang="en-US" altLang="ko-KR"/>
          </a:p>
          <a:p>
            <a:pPr lvl="1"/>
            <a:r>
              <a:rPr lang="ko-KR" altLang="en-US"/>
              <a:t>웹 서버에서 클라이언트의 요청을 받아 </a:t>
            </a:r>
            <a:r>
              <a:rPr lang="en-US" altLang="ko-KR"/>
              <a:t>WSGI </a:t>
            </a:r>
            <a:r>
              <a:rPr lang="ko-KR" altLang="en-US"/>
              <a:t>서버로 처리를 위임하고</a:t>
            </a:r>
            <a:r>
              <a:rPr lang="en-US" altLang="ko-KR"/>
              <a:t>, WSGI </a:t>
            </a:r>
            <a:r>
              <a:rPr lang="ko-KR" altLang="en-US"/>
              <a:t>서버는 애플리케이션을 실행하여 그 결과를 웹 서버에게 되돌려주면</a:t>
            </a:r>
            <a:r>
              <a:rPr lang="en-US" altLang="ko-KR"/>
              <a:t>, </a:t>
            </a:r>
            <a:r>
              <a:rPr lang="ko-KR" altLang="en-US"/>
              <a:t>웹 서버는 클라이언트에게 응답하는 순서 </a:t>
            </a:r>
            <a:endParaRPr lang="en-US" altLang="ko-KR"/>
          </a:p>
          <a:p>
            <a:pPr lvl="1"/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8074C6-EAB0-4D91-8195-065CABB10D3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73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7A795D4-1AC1-488B-9C11-15C93548C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956" y="2250040"/>
            <a:ext cx="3966028" cy="388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8096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F44C82-4807-4D32-B924-97F699C13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WSGI(Web</a:t>
            </a:r>
            <a:r>
              <a:rPr lang="ko-KR" altLang="en-US"/>
              <a:t> </a:t>
            </a:r>
            <a:r>
              <a:rPr lang="en-US" altLang="ko-KR"/>
              <a:t>Server</a:t>
            </a:r>
            <a:r>
              <a:rPr lang="ko-KR" altLang="en-US"/>
              <a:t> </a:t>
            </a:r>
            <a:r>
              <a:rPr lang="en-US" altLang="ko-KR"/>
              <a:t>Gateway</a:t>
            </a:r>
            <a:r>
              <a:rPr lang="ko-KR" altLang="en-US"/>
              <a:t> </a:t>
            </a:r>
            <a:r>
              <a:rPr lang="en-US" altLang="ko-KR"/>
              <a:t>Interface)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B6D1AF-B41B-4B00-84D9-E8B306DC58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F74EC7-6929-4858-A16D-098FB9A4C4D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WSGI </a:t>
            </a:r>
            <a:r>
              <a:rPr lang="ko-KR" altLang="en-US"/>
              <a:t>규격에 따라 애플리케이션을 개발할 때 중요한 사항 </a:t>
            </a:r>
            <a:r>
              <a:rPr lang="en-US" altLang="ko-KR"/>
              <a:t>3</a:t>
            </a:r>
            <a:r>
              <a:rPr lang="ko-KR" altLang="en-US"/>
              <a:t>가지 </a:t>
            </a:r>
            <a:endParaRPr lang="en-US" altLang="ko-KR"/>
          </a:p>
          <a:p>
            <a:pPr lvl="1"/>
            <a:r>
              <a:rPr lang="en-US" altLang="ko-KR"/>
              <a:t>1.  </a:t>
            </a:r>
            <a:r>
              <a:rPr lang="ko-KR" altLang="en-US"/>
              <a:t>개발이 필요한 애플리케이션을 함수 또는 클래스의 메소드로 정의하고</a:t>
            </a:r>
            <a:r>
              <a:rPr lang="en-US" altLang="ko-KR"/>
              <a:t>, </a:t>
            </a:r>
            <a:r>
              <a:rPr lang="ko-KR" altLang="en-US"/>
              <a:t>애플리케이션 함수의 인자는 다음과 같이 정의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2. start_response</a:t>
            </a:r>
            <a:r>
              <a:rPr lang="ko-KR" altLang="en-US"/>
              <a:t> 함수의 인자 역시 다음과 같이 정해져 있으므로 그대로 따릅니다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3. </a:t>
            </a:r>
            <a:r>
              <a:rPr lang="ko-KR" altLang="en-US"/>
              <a:t>애플리케이션 함수의 리턴값은 응답 바디에 해당하는 내용으로</a:t>
            </a:r>
            <a:r>
              <a:rPr lang="en-US" altLang="ko-KR"/>
              <a:t>, </a:t>
            </a:r>
            <a:r>
              <a:rPr lang="ko-KR" altLang="en-US"/>
              <a:t>리스트나 제너레이터와 같은 </a:t>
            </a:r>
            <a:r>
              <a:rPr lang="en-US" altLang="ko-KR"/>
              <a:t>iterable </a:t>
            </a:r>
            <a:r>
              <a:rPr lang="ko-KR" altLang="en-US"/>
              <a:t>타입이어야 합니다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8074C6-EAB0-4D91-8195-065CABB10D3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74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E564F5-2402-4E53-B1FE-39F60FB3F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528" y="1782440"/>
            <a:ext cx="5488943" cy="14732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12593A9-E60E-4F09-8870-612CDEC05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528" y="3857039"/>
            <a:ext cx="4732916" cy="106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662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6EA406-D6B4-4BAB-A14F-1AD350E02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wsgiref.simple_server </a:t>
            </a:r>
            <a:r>
              <a:rPr lang="ko-KR" altLang="en-US"/>
              <a:t>모듈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295F32-AF51-4409-BB40-ED935967ED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990A4D-C336-4BB1-A353-8C326FCD564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파이썬 표준 라이브러리에서는 웹 프레임워크 개발자와 웹 서버와의 연동 기능을 개발할 수 있도록 </a:t>
            </a:r>
            <a:r>
              <a:rPr lang="en-US" altLang="ko-KR"/>
              <a:t>wsgiref </a:t>
            </a:r>
            <a:r>
              <a:rPr lang="ko-KR" altLang="en-US"/>
              <a:t>패키지의 하위 모듈로 </a:t>
            </a:r>
            <a:r>
              <a:rPr lang="en-US" altLang="ko-KR"/>
              <a:t>wsgiref.simple_server </a:t>
            </a:r>
            <a:r>
              <a:rPr lang="ko-KR" altLang="en-US"/>
              <a:t>모듈을 제공하고 있습니다</a:t>
            </a:r>
            <a:r>
              <a:rPr lang="en-US" altLang="ko-KR"/>
              <a:t>. </a:t>
            </a:r>
          </a:p>
          <a:p>
            <a:r>
              <a:rPr lang="ko-KR" altLang="en-US"/>
              <a:t>이 모듈은 </a:t>
            </a:r>
            <a:r>
              <a:rPr lang="en-US" altLang="ko-KR"/>
              <a:t>WSGI </a:t>
            </a:r>
            <a:r>
              <a:rPr lang="ko-KR" altLang="en-US"/>
              <a:t>스펙을 준수하는 웹 서버</a:t>
            </a:r>
            <a:r>
              <a:rPr lang="en-US" altLang="ko-KR"/>
              <a:t>(WSGI </a:t>
            </a:r>
            <a:r>
              <a:rPr lang="ko-KR" altLang="en-US"/>
              <a:t>서버</a:t>
            </a:r>
            <a:r>
              <a:rPr lang="en-US" altLang="ko-KR"/>
              <a:t>)</a:t>
            </a:r>
            <a:r>
              <a:rPr lang="ko-KR" altLang="en-US"/>
              <a:t>에 대한 참조 서버</a:t>
            </a:r>
            <a:r>
              <a:rPr lang="en-US" altLang="ko-KR"/>
              <a:t>, </a:t>
            </a:r>
            <a:r>
              <a:rPr lang="ko-KR" altLang="en-US"/>
              <a:t>즉 개발자에게 참고가 될 수 있도록 미리 만들어 놓은 </a:t>
            </a:r>
            <a:r>
              <a:rPr lang="en-US" altLang="ko-KR"/>
              <a:t>WSGIServer </a:t>
            </a:r>
            <a:r>
              <a:rPr lang="ko-KR" altLang="en-US"/>
              <a:t>클래스와 </a:t>
            </a:r>
            <a:r>
              <a:rPr lang="en-US" altLang="ko-KR"/>
              <a:t>WSGIRequestHandler </a:t>
            </a:r>
            <a:r>
              <a:rPr lang="ko-KR" altLang="en-US"/>
              <a:t>클래스를 정의하고 있습니다</a:t>
            </a:r>
            <a:r>
              <a:rPr lang="en-US" altLang="ko-KR"/>
              <a:t>. </a:t>
            </a:r>
          </a:p>
          <a:p>
            <a:r>
              <a:rPr lang="ko-KR" altLang="en-US"/>
              <a:t>장고의 </a:t>
            </a:r>
            <a:r>
              <a:rPr lang="en-US" altLang="ko-KR">
                <a:solidFill>
                  <a:srgbClr val="FF0000"/>
                </a:solidFill>
              </a:rPr>
              <a:t>runserver</a:t>
            </a:r>
            <a:r>
              <a:rPr lang="ko-KR" altLang="en-US">
                <a:solidFill>
                  <a:srgbClr val="FF0000"/>
                </a:solidFill>
              </a:rPr>
              <a:t>도 이들 클래스를 사용하여 만든 테스트용 웹 서버</a:t>
            </a:r>
            <a:r>
              <a:rPr lang="ko-KR" altLang="en-US"/>
              <a:t>입니다</a:t>
            </a:r>
            <a:r>
              <a:rPr lang="en-US" altLang="ko-KR"/>
              <a:t>. </a:t>
            </a:r>
          </a:p>
          <a:p>
            <a:r>
              <a:rPr lang="en-US" altLang="ko-KR"/>
              <a:t>WSGI </a:t>
            </a:r>
            <a:r>
              <a:rPr lang="ko-KR" altLang="en-US"/>
              <a:t>스텍을 준수하는 자신만의 웹 프레임워크 또는 </a:t>
            </a:r>
            <a:r>
              <a:rPr lang="en-US" altLang="ko-KR"/>
              <a:t>WSGI </a:t>
            </a:r>
            <a:r>
              <a:rPr lang="ko-KR" altLang="en-US"/>
              <a:t>서버를 만들면 되기 때문에 </a:t>
            </a:r>
            <a:r>
              <a:rPr lang="en-US" altLang="ko-KR"/>
              <a:t>Flask </a:t>
            </a:r>
            <a:r>
              <a:rPr lang="ko-KR" altLang="en-US"/>
              <a:t>웹 프레임워크에서 사용하는 벡자이크</a:t>
            </a:r>
            <a:r>
              <a:rPr lang="en-US" altLang="ko-KR"/>
              <a:t>(Werkzeug) WSGI </a:t>
            </a:r>
            <a:r>
              <a:rPr lang="ko-KR" altLang="en-US"/>
              <a:t>서버가 </a:t>
            </a:r>
            <a:r>
              <a:rPr lang="en-US" altLang="ko-KR"/>
              <a:t>wsgiref </a:t>
            </a:r>
            <a:r>
              <a:rPr lang="ko-KR" altLang="en-US"/>
              <a:t>패키지를 사용하지 않은 </a:t>
            </a:r>
            <a:r>
              <a:rPr lang="en-US" altLang="ko-KR"/>
              <a:t>WSGI </a:t>
            </a:r>
            <a:r>
              <a:rPr lang="ko-KR" altLang="en-US"/>
              <a:t>웹 서버입니다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1BB8BE-B7B0-4BD8-8114-88D4EACFCDB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8537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6EA406-D6B4-4BAB-A14F-1AD350E02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wsgiref.simple_server </a:t>
            </a:r>
            <a:r>
              <a:rPr lang="ko-KR" altLang="en-US"/>
              <a:t>모듈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295F32-AF51-4409-BB40-ED935967ED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990A4D-C336-4BB1-A353-8C326FCD564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예제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my_app()</a:t>
            </a:r>
            <a:r>
              <a:rPr lang="ko-KR" altLang="en-US"/>
              <a:t>과 같은 애플리케이션 로직을 호출 가능한 함수나 메서드로 정의하여 이 함수를 </a:t>
            </a:r>
            <a:r>
              <a:rPr lang="en-US" altLang="ko-KR"/>
              <a:t>make_server() </a:t>
            </a:r>
            <a:r>
              <a:rPr lang="ko-KR" altLang="en-US"/>
              <a:t>인자로 넘겨주어 </a:t>
            </a:r>
            <a:r>
              <a:rPr lang="en-US" altLang="ko-KR"/>
              <a:t>WSGI </a:t>
            </a:r>
            <a:r>
              <a:rPr lang="ko-KR" altLang="en-US"/>
              <a:t>웹 서버를 만듭니다</a:t>
            </a:r>
            <a:r>
              <a:rPr lang="en-US" altLang="ko-KR"/>
              <a:t>. </a:t>
            </a:r>
          </a:p>
          <a:p>
            <a:r>
              <a:rPr lang="en-US" altLang="ko-KR"/>
              <a:t>my_app() </a:t>
            </a:r>
            <a:r>
              <a:rPr lang="ko-KR" altLang="en-US"/>
              <a:t>함수가 </a:t>
            </a:r>
            <a:r>
              <a:rPr lang="en-US" altLang="ko-KR"/>
              <a:t>WSGI </a:t>
            </a:r>
            <a:r>
              <a:rPr lang="ko-KR" altLang="en-US"/>
              <a:t>규격을 준수하는 애플리케이션 코드입니다</a:t>
            </a:r>
            <a:r>
              <a:rPr lang="en-US" altLang="ko-KR"/>
              <a:t>. </a:t>
            </a:r>
            <a:r>
              <a:rPr lang="ko-KR" altLang="en-US"/>
              <a:t>이 애플리케이션 함수에서 응답을 위한 헤더 및 바디를 구성해서 반환해줍니다</a:t>
            </a:r>
            <a:r>
              <a:rPr lang="en-US" altLang="ko-KR"/>
              <a:t>. </a:t>
            </a:r>
            <a:r>
              <a:rPr lang="ko-KR" altLang="en-US"/>
              <a:t>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1BB8BE-B7B0-4BD8-8114-88D4EACFCDB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76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403422-F1E1-493D-A11F-8552238DB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669932"/>
            <a:ext cx="3915321" cy="31532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4B1F9C-481D-4C51-9847-4306243CA219}"/>
              </a:ext>
            </a:extLst>
          </p:cNvPr>
          <p:cNvSpPr txBox="1"/>
          <p:nvPr/>
        </p:nvSpPr>
        <p:spPr>
          <a:xfrm>
            <a:off x="4391571" y="3994021"/>
            <a:ext cx="4606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50" spc="-75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wsgiref.simple_server </a:t>
            </a:r>
            <a:r>
              <a:rPr lang="ko-KR" altLang="en-US" sz="1350" spc="-75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모듈은 </a:t>
            </a:r>
            <a:r>
              <a:rPr lang="en-US" altLang="ko-KR" sz="1350" spc="-75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WSGI </a:t>
            </a:r>
            <a:r>
              <a:rPr lang="ko-KR" altLang="en-US" sz="1350" spc="-75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규격을 준수하여 </a:t>
            </a:r>
            <a:r>
              <a:rPr lang="en-US" altLang="ko-KR" sz="1350" spc="-75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WSGI </a:t>
            </a:r>
            <a:r>
              <a:rPr lang="ko-KR" altLang="en-US" sz="1350" spc="-75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서버를 작성할 수 있도록 </a:t>
            </a:r>
            <a:r>
              <a:rPr lang="en-US" altLang="ko-KR" sz="1350" spc="-75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API</a:t>
            </a:r>
            <a:r>
              <a:rPr lang="ko-KR" altLang="en-US" sz="1350" spc="-75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를 제공하고 있으며</a:t>
            </a:r>
            <a:r>
              <a:rPr lang="en-US" altLang="ko-KR" sz="1350" spc="-75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make_server() </a:t>
            </a:r>
            <a:r>
              <a:rPr lang="ko-KR" altLang="en-US" sz="1350" spc="-75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및 </a:t>
            </a:r>
            <a:r>
              <a:rPr lang="en-US" altLang="ko-KR" sz="1350" spc="-75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serve_forever() </a:t>
            </a:r>
            <a:r>
              <a:rPr lang="ko-KR" altLang="en-US" sz="1350" spc="-75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메소드가 그런 </a:t>
            </a:r>
            <a:r>
              <a:rPr lang="en-US" altLang="ko-KR" sz="1350" spc="-75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API</a:t>
            </a:r>
            <a:r>
              <a:rPr lang="ko-KR" altLang="en-US" sz="1350" spc="-75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 일부입니다</a:t>
            </a:r>
            <a:r>
              <a:rPr lang="en-US" altLang="ko-KR" sz="1350" spc="-75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 </a:t>
            </a:r>
            <a:endParaRPr lang="ko-KR" altLang="en-US" sz="1350" spc="-75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495027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F44C82-4807-4D32-B924-97F699C13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WSGI(Web</a:t>
            </a:r>
            <a:r>
              <a:rPr lang="ko-KR" altLang="en-US"/>
              <a:t> </a:t>
            </a:r>
            <a:r>
              <a:rPr lang="en-US" altLang="ko-KR"/>
              <a:t>Server</a:t>
            </a:r>
            <a:r>
              <a:rPr lang="ko-KR" altLang="en-US"/>
              <a:t> </a:t>
            </a:r>
            <a:r>
              <a:rPr lang="en-US" altLang="ko-KR"/>
              <a:t>Gateway</a:t>
            </a:r>
            <a:r>
              <a:rPr lang="ko-KR" altLang="en-US"/>
              <a:t> </a:t>
            </a:r>
            <a:r>
              <a:rPr lang="en-US" altLang="ko-KR"/>
              <a:t>Interface)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B6D1AF-B41B-4B00-84D9-E8B306DC58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F74EC7-6929-4858-A16D-098FB9A4C4D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NGINX</a:t>
            </a:r>
          </a:p>
          <a:p>
            <a:pPr lvl="1"/>
            <a:r>
              <a:rPr lang="en-US" altLang="ko-KR"/>
              <a:t>2004</a:t>
            </a:r>
            <a:r>
              <a:rPr lang="ko-KR" altLang="en-US"/>
              <a:t>년에 발표된 러시아의 </a:t>
            </a:r>
            <a:r>
              <a:rPr lang="en-US" altLang="ko-KR"/>
              <a:t>Igor Sysoev</a:t>
            </a:r>
            <a:r>
              <a:rPr lang="ko-KR" altLang="en-US"/>
              <a:t>가 만든 무료 오픈소스 웹 서버입니다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동시 처리 능력을 높이고 메모리를 적게 사용하는 방향으로 아키텍처를 설계</a:t>
            </a:r>
            <a:endParaRPr lang="en-US" altLang="ko-KR"/>
          </a:p>
          <a:p>
            <a:pPr lvl="1"/>
            <a:r>
              <a:rPr lang="ko-KR" altLang="en-US"/>
              <a:t>이벤트 기반 처리 방식을 채택하고 있어 프로세스</a:t>
            </a:r>
            <a:r>
              <a:rPr lang="en-US" altLang="ko-KR"/>
              <a:t>/</a:t>
            </a:r>
            <a:r>
              <a:rPr lang="ko-KR" altLang="en-US"/>
              <a:t>스레드 방식의 아파치에 비해 성능이 좋은 것으로 평가</a:t>
            </a:r>
            <a:endParaRPr lang="en-US" altLang="ko-KR"/>
          </a:p>
          <a:p>
            <a:pPr lvl="1"/>
            <a:r>
              <a:rPr lang="ko-KR" altLang="en-US"/>
              <a:t>정적 웹 컨텐츠인 </a:t>
            </a:r>
            <a:r>
              <a:rPr lang="en-US" altLang="ko-KR"/>
              <a:t>HTML, </a:t>
            </a:r>
            <a:r>
              <a:rPr lang="ko-KR" altLang="en-US"/>
              <a:t>이미지</a:t>
            </a:r>
            <a:r>
              <a:rPr lang="en-US" altLang="ko-KR"/>
              <a:t>, CSS, javaScript </a:t>
            </a:r>
            <a:r>
              <a:rPr lang="ko-KR" altLang="en-US"/>
              <a:t>등을 처리해주는 웹 서버입니다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Python</a:t>
            </a:r>
            <a:r>
              <a:rPr lang="ko-KR" altLang="en-US"/>
              <a:t>을 이용한 동적 웹 페이지 핸들링은 </a:t>
            </a:r>
            <a:r>
              <a:rPr lang="en-US" altLang="ko-KR"/>
              <a:t>wsgi </a:t>
            </a:r>
            <a:r>
              <a:rPr lang="ko-KR" altLang="en-US"/>
              <a:t>서버가 담당합니다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lvl="1"/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8074C6-EAB0-4D91-8195-065CABB10D3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725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88809-C7BF-4F2E-AD5B-B78D864E0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nginx </a:t>
            </a:r>
            <a:r>
              <a:rPr lang="ko-KR" altLang="en-US"/>
              <a:t>및 </a:t>
            </a:r>
            <a:r>
              <a:rPr lang="en-US" altLang="ko-KR"/>
              <a:t>gunicorn </a:t>
            </a:r>
            <a:r>
              <a:rPr lang="ko-KR" altLang="en-US"/>
              <a:t>설치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ACE5CD-086F-4282-BEBA-9628D7A099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E44834-1163-4329-A7EB-729CE6CDE5A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설치</a:t>
            </a:r>
            <a:endParaRPr lang="en-US" altLang="ko-KR"/>
          </a:p>
          <a:p>
            <a:pPr lvl="1"/>
            <a:r>
              <a:rPr lang="en-US" altLang="ko-KR"/>
              <a:t>dnf install nginx -y </a:t>
            </a:r>
          </a:p>
          <a:p>
            <a:pPr lvl="1"/>
            <a:r>
              <a:rPr lang="en-US" altLang="ko-KR"/>
              <a:t>pip install gunicorn </a:t>
            </a:r>
          </a:p>
          <a:p>
            <a:r>
              <a:rPr lang="ko-KR" altLang="en-US"/>
              <a:t>구동</a:t>
            </a:r>
            <a:endParaRPr lang="en-US" altLang="ko-KR"/>
          </a:p>
          <a:p>
            <a:pPr lvl="1"/>
            <a:r>
              <a:rPr lang="en-US" altLang="ko-KR"/>
              <a:t>systemctl start nginx </a:t>
            </a:r>
          </a:p>
          <a:p>
            <a:pPr lvl="1"/>
            <a:r>
              <a:rPr lang="en-US" altLang="ko-KR"/>
              <a:t>nginx</a:t>
            </a:r>
            <a:r>
              <a:rPr lang="ko-KR" altLang="en-US"/>
              <a:t>를 구동시에 아래와 같은 오류가 발생한다면 </a:t>
            </a:r>
            <a:r>
              <a:rPr lang="en-US" altLang="ko-KR"/>
              <a:t>nginx</a:t>
            </a:r>
            <a:r>
              <a:rPr lang="ko-KR" altLang="en-US"/>
              <a:t>에서 사용할 </a:t>
            </a:r>
            <a:r>
              <a:rPr lang="en-US" altLang="ko-KR"/>
              <a:t>80</a:t>
            </a:r>
            <a:r>
              <a:rPr lang="ko-KR" altLang="en-US"/>
              <a:t>번 포트를 다른 프로세스가 사용중입니다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80</a:t>
            </a:r>
            <a:r>
              <a:rPr lang="ko-KR" altLang="en-US"/>
              <a:t>번 포트 사용 여부 확인하기 </a:t>
            </a:r>
            <a:endParaRPr lang="en-US" altLang="ko-KR"/>
          </a:p>
          <a:p>
            <a:pPr lvl="2"/>
            <a:r>
              <a:rPr lang="en-US" altLang="ko-KR"/>
              <a:t> netstat -tnlp | grep 80</a:t>
            </a:r>
          </a:p>
          <a:p>
            <a:pPr lvl="1"/>
            <a:r>
              <a:rPr lang="en-US" altLang="ko-KR"/>
              <a:t>80</a:t>
            </a:r>
            <a:r>
              <a:rPr lang="ko-KR" altLang="en-US"/>
              <a:t>번 포트 사용하는 프로세스 죽이기</a:t>
            </a:r>
            <a:endParaRPr lang="en-US" altLang="ko-KR"/>
          </a:p>
          <a:p>
            <a:pPr lvl="2"/>
            <a:r>
              <a:rPr lang="en-US" altLang="ko-KR"/>
              <a:t> fuser -k 80/tcp</a:t>
            </a:r>
          </a:p>
          <a:p>
            <a:pPr lvl="1"/>
            <a:r>
              <a:rPr lang="en-US" altLang="ko-KR"/>
              <a:t> </a:t>
            </a:r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FD4E7E-A04E-4EC5-9700-27E9F13B3C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78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0BDE90-6395-4221-BA5C-5B7514544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21" y="3034921"/>
            <a:ext cx="6753357" cy="19079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58A5CA-B2E2-4DF5-81EC-06629C388FA2}"/>
              </a:ext>
            </a:extLst>
          </p:cNvPr>
          <p:cNvSpPr txBox="1"/>
          <p:nvPr/>
        </p:nvSpPr>
        <p:spPr>
          <a:xfrm>
            <a:off x="3576638" y="5822673"/>
            <a:ext cx="5616614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0" i="0">
                <a:solidFill>
                  <a:srgbClr val="FF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fuser</a:t>
            </a:r>
            <a:r>
              <a:rPr lang="ko-KR" altLang="en-US" sz="1050" b="0" i="0">
                <a:solidFill>
                  <a:srgbClr val="FF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명령어는 특정파일을 어떤프로세스에서 사용하고 있는지 확인해야 할 필요성이</a:t>
            </a:r>
            <a:br>
              <a:rPr lang="ko-KR" altLang="en-US" sz="1050">
                <a:solidFill>
                  <a:srgbClr val="FF0000"/>
                </a:solidFill>
              </a:rPr>
            </a:br>
            <a:r>
              <a:rPr lang="ko-KR" altLang="en-US" sz="1050" b="0" i="0">
                <a:solidFill>
                  <a:srgbClr val="FF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있을 때</a:t>
            </a:r>
            <a:r>
              <a:rPr lang="en-US" altLang="ko-KR" sz="1050" b="0" i="0">
                <a:solidFill>
                  <a:srgbClr val="FF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050" b="0" i="0">
                <a:solidFill>
                  <a:srgbClr val="FF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지정된 파일이 사용되고 있는 프로세스 </a:t>
            </a:r>
            <a:r>
              <a:rPr lang="en-US" altLang="ko-KR" sz="1050" b="0" i="0">
                <a:solidFill>
                  <a:srgbClr val="FF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ID</a:t>
            </a:r>
            <a:r>
              <a:rPr lang="ko-KR" altLang="en-US" sz="1050" b="0" i="0">
                <a:solidFill>
                  <a:srgbClr val="FF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를 확인하는 명령어로 지정된 파일과 </a:t>
            </a:r>
            <a:r>
              <a:rPr lang="en-US" altLang="ko-KR" sz="1050" b="0" i="0">
                <a:solidFill>
                  <a:srgbClr val="FF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PID</a:t>
            </a:r>
            <a:r>
              <a:rPr lang="ko-KR" altLang="en-US" sz="1050" b="0" i="0">
                <a:solidFill>
                  <a:srgbClr val="FF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를 </a:t>
            </a:r>
            <a:r>
              <a:rPr lang="en-US" altLang="ko-KR" sz="1050" b="0" i="0">
                <a:solidFill>
                  <a:srgbClr val="FF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KILL </a:t>
            </a:r>
            <a:r>
              <a:rPr lang="ko-KR" altLang="en-US" sz="1050" b="0" i="0">
                <a:solidFill>
                  <a:srgbClr val="FF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또는 재시작 할 수도 있다</a:t>
            </a:r>
            <a:r>
              <a:rPr lang="en-US" altLang="ko-KR" sz="1050" b="0" i="0">
                <a:solidFill>
                  <a:srgbClr val="FF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sz="105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3941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0A3E4B-52F6-4AA4-B2F9-3535FAABC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소유권 변경</a:t>
            </a:r>
            <a:r>
              <a:rPr lang="en-US" altLang="ko-KR"/>
              <a:t>, gunicorn </a:t>
            </a:r>
            <a:r>
              <a:rPr lang="ko-KR" altLang="en-US"/>
              <a:t>구동 테스트</a:t>
            </a:r>
            <a:r>
              <a:rPr lang="en-US" altLang="ko-KR"/>
              <a:t>	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E238B6-15CE-458A-B26C-F2102A94DD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F83636-7841-4A43-856E-ADE53028E07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chown </a:t>
            </a:r>
            <a:r>
              <a:rPr lang="ko-KR" altLang="en-US"/>
              <a:t>명령어를 사용하여 프로젝트의 소유권을 변경합니다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chown -R play:play /home/play/workspace/mysite2</a:t>
            </a:r>
          </a:p>
          <a:p>
            <a:pPr lvl="2"/>
            <a:r>
              <a:rPr lang="en-US" altLang="ko-KR"/>
              <a:t>-R</a:t>
            </a:r>
            <a:r>
              <a:rPr lang="ko-KR" altLang="en-US"/>
              <a:t>은 하위 폴더까지 </a:t>
            </a:r>
            <a:r>
              <a:rPr lang="en-US" altLang="ko-KR"/>
              <a:t>play:play (</a:t>
            </a:r>
            <a:r>
              <a:rPr lang="ko-KR" altLang="en-US"/>
              <a:t>소유 및 그룹소유까지</a:t>
            </a:r>
            <a:r>
              <a:rPr lang="en-US" altLang="ko-KR"/>
              <a:t>) </a:t>
            </a:r>
            <a:r>
              <a:rPr lang="ko-KR" altLang="en-US"/>
              <a:t>변경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r>
              <a:rPr lang="en-US" altLang="ko-KR"/>
              <a:t>gunicorn </a:t>
            </a:r>
            <a:r>
              <a:rPr lang="ko-KR" altLang="en-US"/>
              <a:t>구동 테스트 하기  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lvl="1"/>
            <a:r>
              <a:rPr lang="ko-KR" altLang="en-US"/>
              <a:t>프로젝트의 </a:t>
            </a:r>
            <a:r>
              <a:rPr lang="en-US" altLang="ko-KR"/>
              <a:t>manage.py</a:t>
            </a:r>
            <a:r>
              <a:rPr lang="ko-KR" altLang="en-US"/>
              <a:t>가 존재하는 폴더에서 위와 같이 실행한다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운영체제의 방화벽에서 </a:t>
            </a:r>
            <a:r>
              <a:rPr lang="en-US" altLang="ko-KR"/>
              <a:t>8000</a:t>
            </a:r>
            <a:r>
              <a:rPr lang="ko-KR" altLang="en-US"/>
              <a:t>번 포트가 허용으로 되어 있어야지 외부에서 접근이 가능하다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현재는 외부는 노트북을 의미한다</a:t>
            </a:r>
            <a:r>
              <a:rPr lang="en-US" altLang="ko-KR"/>
              <a:t>. </a:t>
            </a:r>
          </a:p>
          <a:p>
            <a:pPr lvl="2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F0EAEA8-4A89-4BFE-9C01-CEAFFF6E03C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79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B7F65A-5591-4132-9E77-9D92DC751A2E}"/>
              </a:ext>
            </a:extLst>
          </p:cNvPr>
          <p:cNvSpPr txBox="1"/>
          <p:nvPr/>
        </p:nvSpPr>
        <p:spPr>
          <a:xfrm>
            <a:off x="935371" y="3065987"/>
            <a:ext cx="655599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/>
              <a:t>(mj) [play@localhost mysite2]$ pwd</a:t>
            </a:r>
          </a:p>
          <a:p>
            <a:r>
              <a:rPr lang="en-US" altLang="ko-KR" sz="1200"/>
              <a:t>/var/www/mysite2</a:t>
            </a:r>
          </a:p>
          <a:p>
            <a:r>
              <a:rPr lang="en-US" altLang="ko-KR" sz="1200"/>
              <a:t>(mj) [play@localhost mysite2]$ </a:t>
            </a:r>
            <a:r>
              <a:rPr lang="sv-SE" altLang="ko-KR" sz="1200"/>
              <a:t>gunicorn mysite2.wsgi --bind 0.0.0.0:8000</a:t>
            </a:r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3436728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C4A2B1-F75A-45BC-936E-2EA320878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setting.py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255652-44BC-492B-ACEB-CC3C72290B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667CFF-6794-4F87-B9E6-0CAC8224479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BASE_DIR</a:t>
            </a:r>
          </a:p>
          <a:p>
            <a:pPr lvl="1"/>
            <a:r>
              <a:rPr lang="ko-KR" altLang="en-US"/>
              <a:t>프로젝트 루트 폴더</a:t>
            </a:r>
            <a:r>
              <a:rPr lang="en-US" altLang="ko-KR"/>
              <a:t>, </a:t>
            </a:r>
            <a:r>
              <a:rPr lang="ko-KR" altLang="en-US"/>
              <a:t>설정 파일이나 </a:t>
            </a:r>
            <a:r>
              <a:rPr lang="en-US" altLang="ko-KR"/>
              <a:t>py</a:t>
            </a:r>
            <a:r>
              <a:rPr lang="ko-KR" altLang="en-US"/>
              <a:t>파일 등에서 프로젝트의 루트 폴더를 찾아 그 하위를 탐색한다거나 하는 일들을 빈번하게 수행</a:t>
            </a:r>
            <a:r>
              <a:rPr lang="en-US" altLang="ko-KR"/>
              <a:t>. </a:t>
            </a:r>
            <a:r>
              <a:rPr lang="ko-KR" altLang="en-US"/>
              <a:t>이 때문에 미리 준비해 두는 값 </a:t>
            </a:r>
            <a:endParaRPr lang="en-US" altLang="ko-KR"/>
          </a:p>
          <a:p>
            <a:r>
              <a:rPr lang="en-US" altLang="ko-KR"/>
              <a:t>SECRET_KEY</a:t>
            </a:r>
          </a:p>
          <a:p>
            <a:pPr lvl="1"/>
            <a:r>
              <a:rPr lang="ko-KR" altLang="en-US"/>
              <a:t>다양한 보안을 위해 사용</a:t>
            </a:r>
            <a:endParaRPr lang="en-US" altLang="ko-KR"/>
          </a:p>
          <a:p>
            <a:pPr lvl="1"/>
            <a:r>
              <a:rPr lang="ko-KR" altLang="en-US"/>
              <a:t>세션값의 보호나 비밀번호 변경시 사용되는 보안 </a:t>
            </a:r>
            <a:r>
              <a:rPr lang="en-US" altLang="ko-KR"/>
              <a:t>URL</a:t>
            </a:r>
            <a:r>
              <a:rPr lang="ko-KR" altLang="en-US"/>
              <a:t>을 만드는 등의 일에 주로 사용 </a:t>
            </a:r>
            <a:endParaRPr lang="en-US" altLang="ko-KR"/>
          </a:p>
          <a:p>
            <a:pPr lvl="1"/>
            <a:r>
              <a:rPr lang="ko-KR" altLang="en-US"/>
              <a:t>임의로 변경할 수 있으나 변경하면 로그인이 풀리는 등의 부작용 발생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정해진 값을 외부에 노출되어서는 안됨 </a:t>
            </a:r>
            <a:endParaRPr lang="en-US" altLang="ko-KR"/>
          </a:p>
          <a:p>
            <a:r>
              <a:rPr lang="en-US" altLang="ko-KR"/>
              <a:t>MIDDLEWARE</a:t>
            </a:r>
          </a:p>
          <a:p>
            <a:pPr lvl="1"/>
            <a:r>
              <a:rPr lang="ko-KR" altLang="en-US"/>
              <a:t>장고의 모든 요청</a:t>
            </a:r>
            <a:r>
              <a:rPr lang="en-US" altLang="ko-KR"/>
              <a:t>/</a:t>
            </a:r>
            <a:r>
              <a:rPr lang="ko-KR" altLang="en-US"/>
              <a:t>응답 메시지 사이에 실행되는 특수한 프레임워크</a:t>
            </a:r>
            <a:endParaRPr lang="en-US" altLang="ko-KR"/>
          </a:p>
          <a:p>
            <a:pPr lvl="1"/>
            <a:r>
              <a:rPr lang="ko-KR" altLang="en-US"/>
              <a:t>주로 보안에 관한 내용들이 많음</a:t>
            </a:r>
            <a:endParaRPr lang="en-US" altLang="ko-KR"/>
          </a:p>
          <a:p>
            <a:r>
              <a:rPr lang="en-US" altLang="ko-KR"/>
              <a:t>ROOT_URLCONF</a:t>
            </a:r>
          </a:p>
          <a:p>
            <a:pPr lvl="1"/>
            <a:r>
              <a:rPr lang="ko-KR" altLang="en-US"/>
              <a:t>기준이 되는 </a:t>
            </a:r>
            <a:r>
              <a:rPr lang="en-US" altLang="ko-KR"/>
              <a:t>urls.py </a:t>
            </a:r>
            <a:r>
              <a:rPr lang="ko-KR" altLang="en-US"/>
              <a:t>파일의 경로를 설정  </a:t>
            </a:r>
            <a:endParaRPr lang="en-US" altLang="ko-KR"/>
          </a:p>
          <a:p>
            <a:r>
              <a:rPr lang="en-US" altLang="ko-KR"/>
              <a:t>AUTH_PASSWORD_VALIDATORS</a:t>
            </a:r>
          </a:p>
          <a:p>
            <a:pPr lvl="1"/>
            <a:r>
              <a:rPr lang="ko-KR" altLang="en-US"/>
              <a:t>비밀번호 검증을 위한 설정 </a:t>
            </a:r>
            <a:endParaRPr lang="en-US" altLang="ko-KR"/>
          </a:p>
          <a:p>
            <a:pPr lvl="1"/>
            <a:r>
              <a:rPr lang="ko-KR" altLang="en-US"/>
              <a:t>기본적으로 들어 있는 검증 규칙은 사용자 정보와 유사한지</a:t>
            </a:r>
            <a:r>
              <a:rPr lang="en-US" altLang="ko-KR"/>
              <a:t>, </a:t>
            </a:r>
            <a:r>
              <a:rPr lang="ko-KR" altLang="en-US"/>
              <a:t>숫자로만 만들었는지</a:t>
            </a:r>
            <a:r>
              <a:rPr lang="en-US" altLang="ko-KR"/>
              <a:t>, </a:t>
            </a:r>
            <a:r>
              <a:rPr lang="ko-KR" altLang="en-US"/>
              <a:t>너무 짧은지</a:t>
            </a:r>
            <a:r>
              <a:rPr lang="en-US" altLang="ko-KR"/>
              <a:t>, </a:t>
            </a:r>
            <a:r>
              <a:rPr lang="ko-KR" altLang="en-US"/>
              <a:t>평범한 비밀번호인지 검증 </a:t>
            </a:r>
            <a:endParaRPr lang="en-US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3DD65C-67B6-4F9E-9A0C-3B6B3F43174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9225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02A8DC-9880-46DE-82E1-5D8FDA58C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gunicon</a:t>
            </a:r>
            <a:r>
              <a:rPr lang="ko-KR" altLang="en-US"/>
              <a:t> 데몬 등록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E6C1E9-8128-4162-BF60-28332FAEA9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D7EAD1-6E7D-47C9-8D1E-F00BAFAD8AB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gunicorn </a:t>
            </a:r>
            <a:r>
              <a:rPr lang="ko-KR" altLang="en-US"/>
              <a:t>데몬에 등록을 진행하겠습니다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vim /etc/systemd/system/django.service</a:t>
            </a:r>
          </a:p>
          <a:p>
            <a:pPr lvl="1"/>
            <a:r>
              <a:rPr lang="ko-KR" altLang="en-US"/>
              <a:t>우리가 만드는 서비스의 이름을 </a:t>
            </a:r>
            <a:r>
              <a:rPr lang="en-US" altLang="ko-KR"/>
              <a:t>django</a:t>
            </a:r>
            <a:r>
              <a:rPr lang="ko-KR" altLang="en-US"/>
              <a:t>로 설정하겠습니다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r>
              <a:rPr lang="en-US" altLang="ko-KR"/>
              <a:t>centos 8</a:t>
            </a:r>
            <a:r>
              <a:rPr lang="ko-KR" altLang="en-US"/>
              <a:t>에서 우리가 만든 </a:t>
            </a:r>
            <a:r>
              <a:rPr lang="en-US" altLang="ko-KR"/>
              <a:t>gunicorn </a:t>
            </a:r>
            <a:r>
              <a:rPr lang="ko-KR" altLang="en-US"/>
              <a:t>데몬을 정상적으로 실행하기 위해서는 보안 설정을 해야합니다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아래 파일을 수정합니다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 /etc/selinux/config </a:t>
            </a:r>
          </a:p>
          <a:p>
            <a:pPr lvl="1"/>
            <a:r>
              <a:rPr lang="ko-KR" altLang="en-US"/>
              <a:t>아래 같이 변경하고 재부팅 합니다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SELINUX=permissive</a:t>
            </a:r>
          </a:p>
          <a:p>
            <a:r>
              <a:rPr lang="en-US" altLang="ko-KR"/>
              <a:t>django daemon </a:t>
            </a:r>
            <a:r>
              <a:rPr lang="ko-KR" altLang="en-US"/>
              <a:t>실행하기 및 리눅스 시작시 자동 실행 등록하기 </a:t>
            </a:r>
            <a:endParaRPr lang="en-US" altLang="ko-KR"/>
          </a:p>
          <a:p>
            <a:pPr lvl="1"/>
            <a:r>
              <a:rPr lang="en-US" altLang="ko-KR"/>
              <a:t># systemctl start django</a:t>
            </a:r>
          </a:p>
          <a:p>
            <a:pPr lvl="1"/>
            <a:r>
              <a:rPr lang="en-US" altLang="ko-KR"/>
              <a:t># systemctl</a:t>
            </a:r>
            <a:r>
              <a:rPr lang="ko-KR" altLang="en-US"/>
              <a:t> </a:t>
            </a:r>
            <a:r>
              <a:rPr lang="en-US" altLang="ko-KR"/>
              <a:t>enable</a:t>
            </a:r>
            <a:r>
              <a:rPr lang="ko-KR" altLang="en-US"/>
              <a:t> </a:t>
            </a:r>
            <a:r>
              <a:rPr lang="en-US" altLang="ko-KR"/>
              <a:t>django</a:t>
            </a:r>
          </a:p>
          <a:p>
            <a:pPr lvl="1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0E02BEB-7CC7-4563-805A-D52145FB62F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80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C87BD8-C000-4204-B0AA-43EE32047F32}"/>
              </a:ext>
            </a:extLst>
          </p:cNvPr>
          <p:cNvSpPr txBox="1"/>
          <p:nvPr/>
        </p:nvSpPr>
        <p:spPr>
          <a:xfrm>
            <a:off x="1112371" y="2134323"/>
            <a:ext cx="6957838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100"/>
              <a:t>[Unit]</a:t>
            </a:r>
            <a:endParaRPr lang="en-US" altLang="ko-KR" sz="1100"/>
          </a:p>
          <a:p>
            <a:r>
              <a:rPr lang="ko-KR" altLang="en-US" sz="1100"/>
              <a:t>Description=django daemon</a:t>
            </a:r>
            <a:endParaRPr lang="en-US" altLang="ko-KR" sz="1100"/>
          </a:p>
          <a:p>
            <a:r>
              <a:rPr lang="ko-KR" altLang="en-US" sz="1100"/>
              <a:t>After=network.target</a:t>
            </a:r>
            <a:endParaRPr lang="en-US" altLang="ko-KR" sz="1100"/>
          </a:p>
          <a:p>
            <a:endParaRPr lang="en-US" altLang="ko-KR" sz="1100"/>
          </a:p>
          <a:p>
            <a:r>
              <a:rPr lang="ko-KR" altLang="en-US" sz="1100"/>
              <a:t>[Service]</a:t>
            </a:r>
            <a:endParaRPr lang="en-US" altLang="ko-KR" sz="1100"/>
          </a:p>
          <a:p>
            <a:r>
              <a:rPr lang="ko-KR" altLang="en-US" sz="1100"/>
              <a:t>User=play</a:t>
            </a:r>
            <a:endParaRPr lang="en-US" altLang="ko-KR" sz="1100"/>
          </a:p>
          <a:p>
            <a:r>
              <a:rPr lang="ko-KR" altLang="en-US" sz="1100"/>
              <a:t>Group=play</a:t>
            </a:r>
            <a:endParaRPr lang="en-US" altLang="ko-KR" sz="1100"/>
          </a:p>
          <a:p>
            <a:r>
              <a:rPr lang="ko-KR" altLang="en-US" sz="1100"/>
              <a:t>WorkingDirectory=/home/play/workspace/mysite2/</a:t>
            </a:r>
            <a:endParaRPr lang="en-US" altLang="ko-KR" sz="1100"/>
          </a:p>
          <a:p>
            <a:r>
              <a:rPr lang="ko-KR" altLang="en-US" sz="1100"/>
              <a:t>ExecStart=/home/play/anaconda3/envs/mj/bin/gunicorn --workers 2 --bind 0.0.0.0:8000 mysite2.wsgi</a:t>
            </a:r>
            <a:endParaRPr lang="en-US" altLang="ko-KR" sz="1100"/>
          </a:p>
          <a:p>
            <a:endParaRPr lang="en-US" altLang="ko-KR" sz="1100"/>
          </a:p>
          <a:p>
            <a:r>
              <a:rPr lang="ko-KR" altLang="en-US" sz="1100"/>
              <a:t>[Install]</a:t>
            </a:r>
            <a:endParaRPr lang="en-US" altLang="ko-KR" sz="1100"/>
          </a:p>
          <a:p>
            <a:r>
              <a:rPr lang="ko-KR" altLang="en-US" sz="1100"/>
              <a:t>WantedBy=multi-user.target</a:t>
            </a:r>
          </a:p>
        </p:txBody>
      </p:sp>
    </p:spTree>
    <p:extLst>
      <p:ext uri="{BB962C8B-B14F-4D97-AF65-F5344CB8AC3E}">
        <p14:creationId xmlns:p14="http://schemas.microsoft.com/office/powerpoint/2010/main" val="18923020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DCCB43-1B16-4CE3-A449-E5440EE49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settings.py </a:t>
            </a:r>
            <a:r>
              <a:rPr lang="ko-KR" altLang="en-US"/>
              <a:t>파일 설정하기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FD23FE-9E91-446A-A16C-3A07910F60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D75339-EB4B-44C6-A96E-12759A54056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setting.py</a:t>
            </a:r>
            <a:r>
              <a:rPr lang="ko-KR" altLang="en-US"/>
              <a:t>의 파일에서 아래 코드를 추가합니다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STATIC_ROOT = os.path.join(BASE_DIR, 'www_dir', 'static')</a:t>
            </a:r>
          </a:p>
          <a:p>
            <a:r>
              <a:rPr lang="ko-KR" altLang="en-US"/>
              <a:t>우리가 개발을 진행하면서 이미지</a:t>
            </a:r>
            <a:r>
              <a:rPr lang="en-US" altLang="ko-KR"/>
              <a:t>, </a:t>
            </a:r>
            <a:r>
              <a:rPr lang="ko-KR" altLang="en-US"/>
              <a:t>자바스크립트</a:t>
            </a:r>
            <a:r>
              <a:rPr lang="en-US" altLang="ko-KR"/>
              <a:t>, css </a:t>
            </a:r>
            <a:r>
              <a:rPr lang="ko-KR" altLang="en-US"/>
              <a:t>등의 정적 파일들을 개발 서버는 알아서 찾아줬지만</a:t>
            </a:r>
            <a:r>
              <a:rPr lang="en-US" altLang="ko-KR"/>
              <a:t>, </a:t>
            </a:r>
            <a:r>
              <a:rPr lang="ko-KR" altLang="en-US"/>
              <a:t>운영에서는 웹 서버에게 이 파일들이 어디에 있는지 알려줘야 합니다</a:t>
            </a:r>
            <a:r>
              <a:rPr lang="en-US" altLang="ko-KR"/>
              <a:t>. </a:t>
            </a:r>
          </a:p>
          <a:p>
            <a:r>
              <a:rPr lang="ko-KR" altLang="en-US"/>
              <a:t>아래 명령어를 실행하면 정적인 파일들을 장고가 </a:t>
            </a:r>
            <a:r>
              <a:rPr lang="en-US" altLang="ko-KR"/>
              <a:t>STATIC_ROOT</a:t>
            </a:r>
            <a:r>
              <a:rPr lang="ko-KR" altLang="en-US"/>
              <a:t>에 설정한 값을 바탕으로 정적인 파일을 수집해 줍니다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python manage.py collectstatic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r>
              <a:rPr lang="en-US" altLang="ko-KR"/>
              <a:t>settings.py</a:t>
            </a:r>
            <a:r>
              <a:rPr lang="ko-KR" altLang="en-US"/>
              <a:t>의 ALLOWED_HOSTS 값 변경 </a:t>
            </a:r>
            <a:endParaRPr lang="en-US" altLang="ko-KR"/>
          </a:p>
          <a:p>
            <a:pPr lvl="1"/>
            <a:r>
              <a:rPr lang="en-US" altLang="ko-KR"/>
              <a:t>ALLOWED_HOSTS = ['127.0.0.1']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r>
              <a:rPr lang="en-US" altLang="ko-KR"/>
              <a:t>DEBUG </a:t>
            </a:r>
            <a:r>
              <a:rPr lang="ko-KR" altLang="en-US"/>
              <a:t>모드 </a:t>
            </a:r>
            <a:r>
              <a:rPr lang="en-US" altLang="ko-KR"/>
              <a:t>diable </a:t>
            </a:r>
            <a:r>
              <a:rPr lang="ko-KR" altLang="en-US"/>
              <a:t>시키기 </a:t>
            </a:r>
            <a:endParaRPr lang="en-US" altLang="ko-KR"/>
          </a:p>
          <a:p>
            <a:pPr lvl="1"/>
            <a:endParaRPr lang="en-US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6C028D-CA11-4AA0-BF7E-3ED7CC738B2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81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BE04B68-81D4-43E1-BAD6-546A0FA361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1" t="12708"/>
          <a:stretch/>
        </p:blipFill>
        <p:spPr>
          <a:xfrm>
            <a:off x="4605337" y="3011648"/>
            <a:ext cx="3129094" cy="189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80654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0EFF3-39B1-44E5-B7E6-B635863D1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nginx </a:t>
            </a:r>
            <a:r>
              <a:rPr lang="ko-KR" altLang="en-US"/>
              <a:t>설정하기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E3F71B-B49E-4481-8290-04F8C72B6D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17AFD5-1424-445C-B9F8-4939CA1736A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/etc/nginx/nginx.conf </a:t>
            </a:r>
            <a:r>
              <a:rPr lang="ko-KR" altLang="en-US"/>
              <a:t>파일 수정하기 </a:t>
            </a:r>
            <a:endParaRPr lang="en-US" altLang="ko-KR"/>
          </a:p>
          <a:p>
            <a:pPr lvl="1"/>
            <a:r>
              <a:rPr lang="en-US" altLang="ko-KR"/>
              <a:t>vim /etc/nginx/ngix.conf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r>
              <a:rPr lang="en-US" altLang="ko-KR"/>
              <a:t>nginx </a:t>
            </a:r>
            <a:r>
              <a:rPr lang="ko-KR" altLang="en-US"/>
              <a:t>서비스 재가동 </a:t>
            </a:r>
            <a:endParaRPr lang="en-US" altLang="ko-KR"/>
          </a:p>
          <a:p>
            <a:pPr lvl="1"/>
            <a:r>
              <a:rPr lang="en-US" altLang="ko-KR"/>
              <a:t>nginx -s stop</a:t>
            </a:r>
          </a:p>
          <a:p>
            <a:pPr lvl="1"/>
            <a:r>
              <a:rPr lang="en-US" altLang="ko-KR"/>
              <a:t>nginx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DBBE81-BF79-4B4C-BA69-0FF58D4199C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82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AB4CB6-3FA8-4717-8AD9-C680E1A99BA1}"/>
              </a:ext>
            </a:extLst>
          </p:cNvPr>
          <p:cNvSpPr txBox="1"/>
          <p:nvPr/>
        </p:nvSpPr>
        <p:spPr>
          <a:xfrm>
            <a:off x="1161875" y="1826195"/>
            <a:ext cx="3963798" cy="36317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/>
              <a:t># </a:t>
            </a:r>
            <a:r>
              <a:rPr lang="ko-KR" altLang="en-US" sz="1000"/>
              <a:t>상위 단에 현재 계정 등록 </a:t>
            </a:r>
            <a:r>
              <a:rPr lang="en-US" altLang="ko-KR" sz="1000"/>
              <a:t>(</a:t>
            </a:r>
            <a:r>
              <a:rPr lang="ko-KR" altLang="en-US" sz="1000"/>
              <a:t>강사는 </a:t>
            </a:r>
            <a:r>
              <a:rPr lang="en-US" altLang="ko-KR" sz="1000"/>
              <a:t>play </a:t>
            </a:r>
            <a:r>
              <a:rPr lang="ko-KR" altLang="en-US" sz="1000"/>
              <a:t>계정</a:t>
            </a:r>
            <a:r>
              <a:rPr lang="en-US" altLang="ko-KR" sz="1000"/>
              <a:t>)</a:t>
            </a:r>
          </a:p>
          <a:p>
            <a:r>
              <a:rPr lang="en-US" altLang="ko-KR" sz="1000"/>
              <a:t>user play;</a:t>
            </a:r>
          </a:p>
          <a:p>
            <a:r>
              <a:rPr lang="ko-KR" altLang="en-US" sz="1000"/>
              <a:t> server {</a:t>
            </a:r>
          </a:p>
          <a:p>
            <a:r>
              <a:rPr lang="ko-KR" altLang="en-US" sz="1000"/>
              <a:t>        listen       80 default_server;</a:t>
            </a:r>
          </a:p>
          <a:p>
            <a:r>
              <a:rPr lang="ko-KR" altLang="en-US" sz="1000"/>
              <a:t>        listen       [::]:80 default_server;</a:t>
            </a:r>
          </a:p>
          <a:p>
            <a:r>
              <a:rPr lang="ko-KR" altLang="en-US" sz="1000"/>
              <a:t>        server_name  _;</a:t>
            </a:r>
            <a:endParaRPr lang="en-US" altLang="ko-KR" sz="1000"/>
          </a:p>
          <a:p>
            <a:r>
              <a:rPr lang="en-US" altLang="ko-KR" sz="1000"/>
              <a:t>        </a:t>
            </a:r>
            <a:r>
              <a:rPr lang="ko-KR" altLang="en-US" sz="1000"/>
              <a:t>include /etc/nginx/default.d/*.conf;</a:t>
            </a:r>
          </a:p>
          <a:p>
            <a:endParaRPr lang="ko-KR" altLang="en-US" sz="1000"/>
          </a:p>
          <a:p>
            <a:r>
              <a:rPr lang="ko-KR" altLang="en-US" sz="1000">
                <a:solidFill>
                  <a:srgbClr val="FF0000"/>
                </a:solidFill>
              </a:rPr>
              <a:t>        location /static/ {</a:t>
            </a:r>
          </a:p>
          <a:p>
            <a:r>
              <a:rPr lang="ko-KR" altLang="en-US" sz="1000">
                <a:solidFill>
                  <a:srgbClr val="FF0000"/>
                </a:solidFill>
              </a:rPr>
              <a:t>                </a:t>
            </a:r>
            <a:r>
              <a:rPr lang="en-US" altLang="ko-KR" sz="1000">
                <a:solidFill>
                  <a:srgbClr val="FF0000"/>
                </a:solidFill>
              </a:rPr>
              <a:t>alias</a:t>
            </a:r>
            <a:r>
              <a:rPr lang="ko-KR" altLang="en-US" sz="1000">
                <a:solidFill>
                  <a:srgbClr val="FF0000"/>
                </a:solidFill>
              </a:rPr>
              <a:t> /home/play/workspace/mysite2/www_dir</a:t>
            </a:r>
            <a:r>
              <a:rPr lang="en-US" altLang="ko-KR" sz="1000">
                <a:solidFill>
                  <a:srgbClr val="FF0000"/>
                </a:solidFill>
              </a:rPr>
              <a:t>/</a:t>
            </a:r>
            <a:r>
              <a:rPr lang="ko-KR" altLang="en-US" sz="1000">
                <a:solidFill>
                  <a:srgbClr val="FF0000"/>
                </a:solidFill>
              </a:rPr>
              <a:t>;</a:t>
            </a:r>
          </a:p>
          <a:p>
            <a:r>
              <a:rPr lang="ko-KR" altLang="en-US" sz="1000">
                <a:solidFill>
                  <a:srgbClr val="FF0000"/>
                </a:solidFill>
              </a:rPr>
              <a:t>        }</a:t>
            </a:r>
          </a:p>
          <a:p>
            <a:endParaRPr lang="ko-KR" altLang="en-US" sz="1000">
              <a:solidFill>
                <a:srgbClr val="FF0000"/>
              </a:solidFill>
            </a:endParaRPr>
          </a:p>
          <a:p>
            <a:r>
              <a:rPr lang="ko-KR" altLang="en-US" sz="1000">
                <a:solidFill>
                  <a:srgbClr val="FF0000"/>
                </a:solidFill>
              </a:rPr>
              <a:t>        location / {</a:t>
            </a:r>
          </a:p>
          <a:p>
            <a:r>
              <a:rPr lang="ko-KR" altLang="en-US" sz="1000">
                <a:solidFill>
                  <a:srgbClr val="FF0000"/>
                </a:solidFill>
              </a:rPr>
              <a:t>                proxy_pass http://127.0.0.1:8000;</a:t>
            </a:r>
          </a:p>
          <a:p>
            <a:r>
              <a:rPr lang="ko-KR" altLang="en-US" sz="1000">
                <a:solidFill>
                  <a:srgbClr val="FF0000"/>
                </a:solidFill>
              </a:rPr>
              <a:t>        }</a:t>
            </a:r>
          </a:p>
          <a:p>
            <a:endParaRPr lang="ko-KR" altLang="en-US" sz="1000"/>
          </a:p>
          <a:p>
            <a:r>
              <a:rPr lang="ko-KR" altLang="en-US" sz="1000"/>
              <a:t>        error_page 404 /404.html;</a:t>
            </a:r>
          </a:p>
          <a:p>
            <a:r>
              <a:rPr lang="ko-KR" altLang="en-US" sz="1000"/>
              <a:t>            location = /40x.html {</a:t>
            </a:r>
          </a:p>
          <a:p>
            <a:r>
              <a:rPr lang="ko-KR" altLang="en-US" sz="1000"/>
              <a:t>        }</a:t>
            </a:r>
          </a:p>
          <a:p>
            <a:endParaRPr lang="ko-KR" altLang="en-US" sz="1000"/>
          </a:p>
          <a:p>
            <a:r>
              <a:rPr lang="ko-KR" altLang="en-US" sz="1000"/>
              <a:t>        error_page 500 502 503 504 /50x.html;</a:t>
            </a:r>
          </a:p>
          <a:p>
            <a:r>
              <a:rPr lang="ko-KR" altLang="en-US" sz="1000"/>
              <a:t>            location = /50x.html {</a:t>
            </a:r>
          </a:p>
          <a:p>
            <a:r>
              <a:rPr lang="ko-KR" altLang="en-US" sz="1000"/>
              <a:t>        }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0F72CBE-77E2-4113-A871-1639234EE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21" y="5316796"/>
            <a:ext cx="3815147" cy="135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7955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757F7-94ED-4464-B93D-30D2A9067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nginx </a:t>
            </a:r>
            <a:r>
              <a:rPr lang="ko-KR" altLang="en-US"/>
              <a:t>로그</a:t>
            </a:r>
            <a:r>
              <a:rPr lang="en-US" altLang="ko-KR"/>
              <a:t>	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5FE89D-37EE-4F8C-8C10-6DF0C78F77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D3B1BF-C5FC-4CF7-A5ED-10D233F2C3C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만약 오류가 발생된다면 아래 로그를 확인하자 </a:t>
            </a:r>
            <a:endParaRPr lang="en-US" altLang="ko-KR"/>
          </a:p>
          <a:p>
            <a:pPr lvl="1"/>
            <a:r>
              <a:rPr lang="en-US" altLang="ko-KR"/>
              <a:t>tail -30 /var/log/nginx/error.log</a:t>
            </a:r>
          </a:p>
          <a:p>
            <a:pPr lvl="1"/>
            <a:r>
              <a:rPr lang="en-US" altLang="ko-KR"/>
              <a:t>tail </a:t>
            </a:r>
            <a:r>
              <a:rPr lang="ko-KR" altLang="en-US"/>
              <a:t>함수를 사용하여 마지막 </a:t>
            </a:r>
            <a:r>
              <a:rPr lang="en-US" altLang="ko-KR"/>
              <a:t>30</a:t>
            </a:r>
            <a:r>
              <a:rPr lang="ko-KR" altLang="en-US"/>
              <a:t>줄을 확인</a:t>
            </a:r>
            <a:endParaRPr lang="en-US" altLang="ko-KR"/>
          </a:p>
          <a:p>
            <a:r>
              <a:rPr lang="en-US" altLang="ko-KR"/>
              <a:t>tmp</a:t>
            </a:r>
            <a:r>
              <a:rPr lang="ko-KR" altLang="en-US"/>
              <a:t>내의 </a:t>
            </a:r>
            <a:r>
              <a:rPr lang="en-US" altLang="ko-KR"/>
              <a:t>sock </a:t>
            </a:r>
            <a:r>
              <a:rPr lang="ko-KR" altLang="en-US"/>
              <a:t>파일을 접근할 수 없다면 </a:t>
            </a:r>
            <a:endParaRPr lang="en-US" altLang="ko-KR"/>
          </a:p>
          <a:p>
            <a:pPr lvl="1"/>
            <a:r>
              <a:rPr lang="da-DK" altLang="ko-KR"/>
              <a:t>/lib/systemd/system/nginx.service</a:t>
            </a:r>
            <a:r>
              <a:rPr lang="ko-KR" altLang="en-US"/>
              <a:t>에서 아래처럼 </a:t>
            </a:r>
            <a:r>
              <a:rPr lang="en-US" altLang="ko-KR"/>
              <a:t>false</a:t>
            </a:r>
            <a:r>
              <a:rPr lang="ko-KR" altLang="en-US"/>
              <a:t>로 수정 </a:t>
            </a:r>
            <a:endParaRPr lang="da-DK" altLang="ko-KR"/>
          </a:p>
          <a:p>
            <a:pPr lvl="1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029162-E3EC-4199-AA15-A5F554ED788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83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087CA8-EE07-470E-863C-7561813D2C7F}"/>
              </a:ext>
            </a:extLst>
          </p:cNvPr>
          <p:cNvSpPr txBox="1"/>
          <p:nvPr/>
        </p:nvSpPr>
        <p:spPr>
          <a:xfrm>
            <a:off x="1017767" y="2822713"/>
            <a:ext cx="3705307" cy="29700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/>
              <a:t>[Unit]</a:t>
            </a:r>
          </a:p>
          <a:p>
            <a:pPr algn="l"/>
            <a:r>
              <a:rPr lang="en-US" altLang="ko-KR" sz="1100"/>
              <a:t>Description=The NGINX HTTP and reverse proxy server</a:t>
            </a:r>
          </a:p>
          <a:p>
            <a:pPr algn="l"/>
            <a:r>
              <a:rPr lang="en-US" altLang="ko-KR" sz="1100"/>
              <a:t>After=syslog.target network-online.target remote-fs.target nss-lookup.target</a:t>
            </a:r>
          </a:p>
          <a:p>
            <a:pPr algn="l"/>
            <a:r>
              <a:rPr lang="en-US" altLang="ko-KR" sz="1100"/>
              <a:t>Wants=network-online.target</a:t>
            </a:r>
          </a:p>
          <a:p>
            <a:pPr algn="l"/>
            <a:endParaRPr lang="en-US" altLang="ko-KR" sz="1100"/>
          </a:p>
          <a:p>
            <a:pPr algn="l"/>
            <a:r>
              <a:rPr lang="en-US" altLang="ko-KR" sz="1100"/>
              <a:t>[Service]</a:t>
            </a:r>
          </a:p>
          <a:p>
            <a:pPr algn="l"/>
            <a:r>
              <a:rPr lang="en-US" altLang="ko-KR" sz="1100"/>
              <a:t>Type=forking</a:t>
            </a:r>
          </a:p>
          <a:p>
            <a:pPr algn="l"/>
            <a:r>
              <a:rPr lang="en-US" altLang="ko-KR" sz="1100"/>
              <a:t>PIDFile=/run/nginx.pid</a:t>
            </a:r>
          </a:p>
          <a:p>
            <a:pPr algn="l"/>
            <a:r>
              <a:rPr lang="en-US" altLang="ko-KR" sz="1100"/>
              <a:t>ExecStartPre=/usr/sbin/nginx -t</a:t>
            </a:r>
          </a:p>
          <a:p>
            <a:pPr algn="l"/>
            <a:r>
              <a:rPr lang="en-US" altLang="ko-KR" sz="1100"/>
              <a:t>ExecStart=/usr/sbin/nginx</a:t>
            </a:r>
          </a:p>
          <a:p>
            <a:pPr algn="l"/>
            <a:r>
              <a:rPr lang="en-US" altLang="ko-KR" sz="1100"/>
              <a:t>ExecReload=/usr/sbin/nginx -s reload</a:t>
            </a:r>
          </a:p>
          <a:p>
            <a:pPr algn="l"/>
            <a:r>
              <a:rPr lang="en-US" altLang="ko-KR" sz="1100"/>
              <a:t>ExecStop=/bin/kill -s QUIT $MAINPID</a:t>
            </a:r>
          </a:p>
          <a:p>
            <a:pPr algn="l"/>
            <a:r>
              <a:rPr lang="en-US" altLang="ko-KR" sz="1100">
                <a:solidFill>
                  <a:srgbClr val="FF0000"/>
                </a:solidFill>
              </a:rPr>
              <a:t>PrivateTmp=false</a:t>
            </a:r>
          </a:p>
          <a:p>
            <a:pPr algn="l"/>
            <a:endParaRPr lang="en-US" altLang="ko-KR" sz="1100"/>
          </a:p>
          <a:p>
            <a:pPr algn="l"/>
            <a:r>
              <a:rPr lang="en-US" altLang="ko-KR" sz="1100"/>
              <a:t>[Install]</a:t>
            </a:r>
          </a:p>
          <a:p>
            <a:pPr algn="l"/>
            <a:r>
              <a:rPr lang="en-US" altLang="ko-KR" sz="1100"/>
              <a:t>WantedBy=multi-user.target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8824780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B83B18-09FC-4D3D-BFCC-532FF71C5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E03743-5CE9-4380-9920-A636C5B0E6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A44C3F-BC77-4EBA-8A5E-6DB104A6827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/>
              <a:t>mysite.service </a:t>
            </a:r>
            <a:r>
              <a:rPr lang="ko-KR" altLang="en-US"/>
              <a:t>환경 파일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299A87-B37A-4674-8845-93B7857EF5A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84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513213-C8AB-4A79-BBB1-788C67361AA0}"/>
              </a:ext>
            </a:extLst>
          </p:cNvPr>
          <p:cNvSpPr txBox="1"/>
          <p:nvPr/>
        </p:nvSpPr>
        <p:spPr>
          <a:xfrm>
            <a:off x="922352" y="1582309"/>
            <a:ext cx="64008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/>
              <a:t>[Unit]</a:t>
            </a:r>
          </a:p>
          <a:p>
            <a:pPr algn="l"/>
            <a:r>
              <a:rPr lang="en-US" altLang="ko-KR" sz="1100"/>
              <a:t>Description=gunicorn daemon</a:t>
            </a:r>
          </a:p>
          <a:p>
            <a:pPr algn="l"/>
            <a:r>
              <a:rPr lang="en-US" altLang="ko-KR" sz="1100"/>
              <a:t>After=network.target</a:t>
            </a:r>
          </a:p>
          <a:p>
            <a:pPr algn="l"/>
            <a:endParaRPr lang="en-US" altLang="ko-KR" sz="1100"/>
          </a:p>
          <a:p>
            <a:pPr algn="l"/>
            <a:r>
              <a:rPr lang="en-US" altLang="ko-KR" sz="1100"/>
              <a:t>[Service]</a:t>
            </a:r>
          </a:p>
          <a:p>
            <a:pPr algn="l"/>
            <a:r>
              <a:rPr lang="en-US" altLang="ko-KR" sz="1100"/>
              <a:t>User=encore</a:t>
            </a:r>
          </a:p>
          <a:p>
            <a:pPr algn="l"/>
            <a:r>
              <a:rPr lang="en-US" altLang="ko-KR" sz="1100"/>
              <a:t>Group=encore</a:t>
            </a:r>
          </a:p>
          <a:p>
            <a:pPr algn="l"/>
            <a:r>
              <a:rPr lang="en-US" altLang="ko-KR" sz="1100"/>
              <a:t>WorkingDirectory=/home/encore/projects/mysite/</a:t>
            </a:r>
          </a:p>
          <a:p>
            <a:pPr algn="l"/>
            <a:r>
              <a:rPr lang="en-US" altLang="ko-KR" sz="1100"/>
              <a:t>#EnvironmentFile=/home/encore/mysite.env</a:t>
            </a:r>
          </a:p>
          <a:p>
            <a:pPr algn="l"/>
            <a:r>
              <a:rPr lang="en-US" altLang="ko-KR" sz="1100"/>
              <a:t>ExecStart=/home/encore/venvs/mysite/bin/gunicorn \</a:t>
            </a:r>
          </a:p>
          <a:p>
            <a:pPr algn="l"/>
            <a:r>
              <a:rPr lang="en-US" altLang="ko-KR" sz="1100"/>
              <a:t>           --workers 2 \</a:t>
            </a:r>
          </a:p>
          <a:p>
            <a:pPr algn="l"/>
            <a:r>
              <a:rPr lang="en-US" altLang="ko-KR" sz="1100"/>
              <a:t>           --user encore \</a:t>
            </a:r>
          </a:p>
          <a:p>
            <a:pPr algn="l"/>
            <a:r>
              <a:rPr lang="en-US" altLang="ko-KR" sz="1100"/>
              <a:t>           --bind unix:/tmp/gunicorn.sock config.wsgi:application</a:t>
            </a:r>
          </a:p>
          <a:p>
            <a:pPr algn="l"/>
            <a:r>
              <a:rPr lang="en-US" altLang="ko-KR" sz="1100"/>
              <a:t>#ExecStart=pwd</a:t>
            </a:r>
          </a:p>
          <a:p>
            <a:pPr algn="l"/>
            <a:r>
              <a:rPr lang="en-US" altLang="ko-KR" sz="1100"/>
              <a:t>[Install]</a:t>
            </a:r>
          </a:p>
          <a:p>
            <a:pPr algn="l"/>
            <a:r>
              <a:rPr lang="en-US" altLang="ko-KR" sz="1100"/>
              <a:t>WantedBy=multi-user.target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9127613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63F10F-38C3-4360-BD69-17C86E9CC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RESTApi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94A907-E715-42B9-8124-6472B7D0F0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D2C2D6-DC19-43CB-8DDD-40270A35E5E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RESTApi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D2C167-9017-4B7B-8414-EB81A87221B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0264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8C0C8-8842-4560-B824-CDF3462D7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</a:t>
            </a:r>
            <a:r>
              <a:rPr lang="ko-KR" altLang="en-US"/>
              <a:t>의 </a:t>
            </a:r>
            <a:r>
              <a:rPr lang="en-US" altLang="ko-KR"/>
              <a:t>RDS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80C37B-BA82-4C6C-A0CE-03595852DF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7F26A6-B8FF-46C9-BDA2-548933D96AD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Amazon RDS(Relational Database Service)</a:t>
            </a:r>
          </a:p>
          <a:p>
            <a:pPr lvl="1"/>
            <a:r>
              <a:rPr lang="en-US" altLang="ko-KR"/>
              <a:t>AWS </a:t>
            </a:r>
            <a:r>
              <a:rPr lang="ko-KR" altLang="en-US"/>
              <a:t>환경에서 관계형 데이터베이스를 설정 및 운영할 수 있는 서비스 </a:t>
            </a:r>
            <a:endParaRPr lang="en-US" altLang="ko-KR"/>
          </a:p>
          <a:p>
            <a:pPr lvl="1"/>
            <a:r>
              <a:rPr lang="en-US" altLang="ko-KR"/>
              <a:t>MySQL, SQL </a:t>
            </a:r>
            <a:r>
              <a:rPr lang="ko-KR" altLang="en-US"/>
              <a:t>서버</a:t>
            </a:r>
            <a:r>
              <a:rPr lang="en-US" altLang="ko-KR"/>
              <a:t>, Oracle, PostgreSQL, MariaDB </a:t>
            </a:r>
            <a:r>
              <a:rPr lang="ko-KR" altLang="en-US"/>
              <a:t>등 선택하여 사용 </a:t>
            </a:r>
            <a:endParaRPr lang="en-US" altLang="ko-KR"/>
          </a:p>
          <a:p>
            <a:pPr lvl="1"/>
            <a:r>
              <a:rPr lang="en-US" altLang="ko-KR"/>
              <a:t>MySQL </a:t>
            </a:r>
            <a:r>
              <a:rPr lang="ko-KR" altLang="en-US"/>
              <a:t>및 </a:t>
            </a:r>
            <a:r>
              <a:rPr lang="en-US" altLang="ko-KR"/>
              <a:t>PostgreSQL</a:t>
            </a:r>
            <a:r>
              <a:rPr lang="ko-KR" altLang="en-US"/>
              <a:t>과 호환되며 </a:t>
            </a:r>
            <a:r>
              <a:rPr lang="en-US" altLang="ko-KR"/>
              <a:t>Amazon </a:t>
            </a:r>
            <a:r>
              <a:rPr lang="ko-KR" altLang="en-US"/>
              <a:t>클라우드에 최적화된 </a:t>
            </a:r>
            <a:r>
              <a:rPr lang="en-US" altLang="ko-KR"/>
              <a:t>DB</a:t>
            </a:r>
            <a:r>
              <a:rPr lang="ko-KR" altLang="en-US"/>
              <a:t>인 </a:t>
            </a:r>
            <a:r>
              <a:rPr lang="en-US" altLang="ko-KR"/>
              <a:t>Amazon Aurora</a:t>
            </a:r>
            <a:r>
              <a:rPr lang="ko-KR" altLang="en-US"/>
              <a:t>도 제공 </a:t>
            </a:r>
            <a:endParaRPr lang="en-US" altLang="ko-KR"/>
          </a:p>
          <a:p>
            <a:r>
              <a:rPr lang="ko-KR" altLang="en-US"/>
              <a:t>사용 비용에 따라 그에 맞는 용량을 제공하고 있으며</a:t>
            </a:r>
            <a:r>
              <a:rPr lang="en-US" altLang="ko-KR"/>
              <a:t>, </a:t>
            </a:r>
            <a:r>
              <a:rPr lang="ko-KR" altLang="en-US"/>
              <a:t>빠른 성능</a:t>
            </a:r>
            <a:r>
              <a:rPr lang="en-US" altLang="ko-KR"/>
              <a:t>, </a:t>
            </a:r>
            <a:r>
              <a:rPr lang="ko-KR" altLang="en-US"/>
              <a:t>고가용성 및 보안을 제공함 </a:t>
            </a:r>
            <a:endParaRPr lang="en-US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2C62F7-F512-4B7F-88F8-C90A82041B0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9224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64D583-C6F3-4015-9EC4-2A7BD6DA2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CORS </a:t>
            </a:r>
            <a:r>
              <a:rPr lang="ko-KR" altLang="en-US"/>
              <a:t>문제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5B44C0-4614-463E-ADB1-5680761875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B397BC-A388-493B-B2D7-6176BDFC1F2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서로 다른 도메인</a:t>
            </a:r>
            <a:r>
              <a:rPr lang="en-US" altLang="ko-KR"/>
              <a:t>? </a:t>
            </a:r>
            <a:r>
              <a:rPr lang="ko-KR" altLang="en-US"/>
              <a:t>에서 실행하면 </a:t>
            </a:r>
            <a:r>
              <a:rPr lang="en-US" altLang="ko-KR"/>
              <a:t>CORS </a:t>
            </a:r>
            <a:r>
              <a:rPr lang="ko-KR" altLang="en-US"/>
              <a:t>오류 발생 </a:t>
            </a:r>
            <a:endParaRPr lang="en-US" altLang="ko-KR"/>
          </a:p>
          <a:p>
            <a:r>
              <a:rPr lang="ko-KR" altLang="en-US"/>
              <a:t>아래 패키지 설치 </a:t>
            </a:r>
            <a:endParaRPr lang="en-US" altLang="ko-KR"/>
          </a:p>
          <a:p>
            <a:pPr lvl="1"/>
            <a:r>
              <a:rPr lang="en-US" altLang="ko-KR"/>
              <a:t>python -m pip install django-cors-headers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821018-001D-4CA8-A041-880A2F3E08A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0605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3C878-23DF-440D-A613-3D592BFF0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Pybo </a:t>
            </a:r>
            <a:r>
              <a:rPr lang="ko-KR" altLang="en-US"/>
              <a:t>예제 만들기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FA07D2-1997-4E52-B848-51E10B67BB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E7EB11-A6A3-4012-BDE8-89FED1685EE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Do it </a:t>
            </a:r>
            <a:r>
              <a:rPr lang="ko-KR" altLang="en-US"/>
              <a:t>점프 투 장고 예제 </a:t>
            </a:r>
            <a:r>
              <a:rPr lang="en-US" altLang="ko-KR"/>
              <a:t>- 1 </a:t>
            </a:r>
          </a:p>
          <a:p>
            <a:r>
              <a:rPr lang="en-US" altLang="ko-KR"/>
              <a:t>Pybo </a:t>
            </a:r>
            <a:r>
              <a:rPr lang="ko-KR" altLang="en-US"/>
              <a:t>예제 만들기 </a:t>
            </a:r>
            <a:endParaRPr lang="en-US" altLang="ko-KR"/>
          </a:p>
          <a:p>
            <a:r>
              <a:rPr lang="ko-KR" altLang="en-US"/>
              <a:t>명령어 스크립트 </a:t>
            </a:r>
            <a:endParaRPr lang="en-US" altLang="ko-KR"/>
          </a:p>
          <a:p>
            <a:pPr lvl="1"/>
            <a:r>
              <a:rPr lang="en-US" altLang="ko-KR"/>
              <a:t>mkdir mysite3 </a:t>
            </a:r>
          </a:p>
          <a:p>
            <a:pPr lvl="1"/>
            <a:r>
              <a:rPr lang="en-US" altLang="ko-KR"/>
              <a:t>cd mysite3</a:t>
            </a:r>
          </a:p>
          <a:p>
            <a:pPr lvl="1"/>
            <a:r>
              <a:rPr lang="en-US" altLang="ko-KR"/>
              <a:t>django-admin startproject config . </a:t>
            </a:r>
          </a:p>
          <a:p>
            <a:pPr lvl="1"/>
            <a:r>
              <a:rPr lang="en-US" altLang="ko-KR"/>
              <a:t>django-admin startapp pybo </a:t>
            </a:r>
          </a:p>
          <a:p>
            <a:endParaRPr lang="en-US" altLang="ko-KR"/>
          </a:p>
          <a:p>
            <a:r>
              <a:rPr lang="en-US" altLang="ko-KR"/>
              <a:t>config/urls.py</a:t>
            </a:r>
            <a:r>
              <a:rPr lang="ko-KR" altLang="en-US"/>
              <a:t> 수정 </a:t>
            </a:r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3326BA-8506-4785-B97B-CE5A3B9DD48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88</a:t>
            </a:fld>
            <a:endParaRPr lang="ko-KR" altLang="en-US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90709CF-3783-4BE8-836C-99C7D6126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457" y="4287675"/>
            <a:ext cx="2394081" cy="16205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8FA6A7-8D8D-4197-973F-106EA441E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349" y="3579249"/>
            <a:ext cx="4641401" cy="232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3653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4DA19F-BACC-4832-8243-E597A345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views.py</a:t>
            </a:r>
            <a:r>
              <a:rPr lang="ko-KR" altLang="en-US"/>
              <a:t> 작성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AD61C8-E499-4927-B2C1-DD8283ACCB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D4FAA3-00CB-4E68-B12D-E12D41F94A7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pybo/views.py </a:t>
            </a:r>
            <a:r>
              <a:rPr lang="ko-KR" altLang="en-US"/>
              <a:t>작성 </a:t>
            </a:r>
            <a:endParaRPr lang="en-US" altLang="ko-KR"/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6C7EDB-2CD8-45EA-9D74-592F3865F4D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89</a:t>
            </a:fld>
            <a:endParaRPr lang="ko-KR" altLang="en-US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BBC28EC-7D61-4786-84F0-FC439C701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71" y="1533172"/>
            <a:ext cx="4414717" cy="11921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B95FF38-D82F-4527-95FF-74BA34E31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374" y="3429000"/>
            <a:ext cx="6465693" cy="204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334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C4A2B1-F75A-45BC-936E-2EA320878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setting.py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255652-44BC-492B-ACEB-CC3C72290B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667CFF-6794-4F87-B9E6-0CAC8224479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ALLOWED_HOSTS</a:t>
            </a:r>
          </a:p>
          <a:p>
            <a:pPr lvl="1"/>
            <a:r>
              <a:rPr lang="ko-KR" altLang="en-US"/>
              <a:t>반드시 서버의 </a:t>
            </a:r>
            <a:r>
              <a:rPr lang="en-US" altLang="ko-KR"/>
              <a:t>IP</a:t>
            </a:r>
            <a:r>
              <a:rPr lang="ko-KR" altLang="en-US"/>
              <a:t>나 도메인을 지정해야 하고</a:t>
            </a:r>
            <a:r>
              <a:rPr lang="en-US" altLang="ko-KR"/>
              <a:t>, </a:t>
            </a:r>
            <a:r>
              <a:rPr lang="ko-KR" altLang="en-US"/>
              <a:t>개발 모드인 경우에는 값을 지정하지 않아도 </a:t>
            </a:r>
            <a:r>
              <a:rPr lang="en-US" altLang="ko-KR"/>
              <a:t>['localhost', '127.0.0.1']</a:t>
            </a:r>
            <a:r>
              <a:rPr lang="ko-KR" altLang="en-US"/>
              <a:t>로 간주 </a:t>
            </a:r>
            <a:endParaRPr lang="en-US" altLang="ko-KR"/>
          </a:p>
          <a:p>
            <a:pPr lvl="1"/>
            <a:r>
              <a:rPr lang="ko-KR" altLang="en-US"/>
              <a:t>외부에서 접속하고 싶다면 </a:t>
            </a:r>
            <a:r>
              <a:rPr lang="en-US" altLang="ko-KR"/>
              <a:t>["*"]</a:t>
            </a:r>
            <a:r>
              <a:rPr lang="ko-KR" altLang="en-US"/>
              <a:t>으로 변경</a:t>
            </a:r>
            <a:endParaRPr lang="en-US" altLang="ko-KR"/>
          </a:p>
          <a:p>
            <a:r>
              <a:rPr lang="en-US" altLang="ko-KR"/>
              <a:t>DEBUG</a:t>
            </a:r>
          </a:p>
          <a:p>
            <a:pPr lvl="1"/>
            <a:r>
              <a:rPr lang="ko-KR" altLang="en-US"/>
              <a:t>해당 값이 </a:t>
            </a:r>
            <a:r>
              <a:rPr lang="en-US" altLang="ko-KR"/>
              <a:t>True</a:t>
            </a:r>
            <a:r>
              <a:rPr lang="ko-KR" altLang="en-US"/>
              <a:t>이면 개발 모드로</a:t>
            </a:r>
            <a:r>
              <a:rPr lang="en-US" altLang="ko-KR"/>
              <a:t>, False</a:t>
            </a:r>
            <a:r>
              <a:rPr lang="ko-KR" altLang="en-US"/>
              <a:t>이면 운영 모드로 인식 </a:t>
            </a:r>
            <a:endParaRPr lang="en-US" altLang="ko-KR"/>
          </a:p>
          <a:p>
            <a:r>
              <a:rPr lang="en-US" altLang="ko-KR"/>
              <a:t>INSTALLED_APPS</a:t>
            </a:r>
          </a:p>
          <a:p>
            <a:pPr lvl="1"/>
            <a:r>
              <a:rPr lang="ko-KR" altLang="en-US"/>
              <a:t>프로젝트에 포함되는 애플리케이션들은 모두 설정 파일에 등록되어야 함</a:t>
            </a:r>
            <a:endParaRPr lang="en-US" altLang="ko-KR"/>
          </a:p>
          <a:p>
            <a:r>
              <a:rPr lang="en-US" altLang="ko-KR"/>
              <a:t>DATABASED</a:t>
            </a:r>
          </a:p>
          <a:p>
            <a:pPr lvl="1"/>
            <a:r>
              <a:rPr lang="ko-KR" altLang="en-US"/>
              <a:t>프로젝트에 사용될 데이터베이스 엔진 설정 </a:t>
            </a:r>
            <a:endParaRPr lang="en-US" altLang="ko-KR"/>
          </a:p>
          <a:p>
            <a:pPr lvl="1"/>
            <a:r>
              <a:rPr lang="ko-KR" altLang="en-US"/>
              <a:t>기본값으로 </a:t>
            </a:r>
            <a:r>
              <a:rPr lang="en-US" altLang="ko-KR"/>
              <a:t>SQLite3</a:t>
            </a:r>
            <a:r>
              <a:rPr lang="ko-KR" altLang="en-US"/>
              <a:t>로 설정되어 있습니다</a:t>
            </a:r>
            <a:r>
              <a:rPr lang="en-US" altLang="ko-KR"/>
              <a:t>. </a:t>
            </a:r>
          </a:p>
          <a:p>
            <a:r>
              <a:rPr lang="en-US" altLang="ko-KR"/>
              <a:t>TIME_ZONE</a:t>
            </a:r>
          </a:p>
          <a:p>
            <a:pPr lvl="1"/>
            <a:r>
              <a:rPr lang="ko-KR" altLang="en-US"/>
              <a:t>최초에는 세계표준시</a:t>
            </a:r>
            <a:r>
              <a:rPr lang="en-US" altLang="ko-KR"/>
              <a:t>(UTC)</a:t>
            </a:r>
            <a:r>
              <a:rPr lang="ko-KR" altLang="en-US"/>
              <a:t>로 되어 있습니다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한국 시간으로 변경은 따로 해야 합니다</a:t>
            </a:r>
            <a:r>
              <a:rPr lang="en-US" altLang="ko-KR"/>
              <a:t>. </a:t>
            </a:r>
          </a:p>
          <a:p>
            <a:pPr lvl="2"/>
            <a:r>
              <a:rPr lang="en-US" altLang="ko-KR"/>
              <a:t>TIME_ZONE = 'Asia/Seoul'</a:t>
            </a:r>
          </a:p>
          <a:p>
            <a:r>
              <a:rPr lang="en-US" altLang="ko-KR"/>
              <a:t>LANGUAGE_CODE </a:t>
            </a:r>
          </a:p>
          <a:p>
            <a:pPr lvl="1"/>
            <a:r>
              <a:rPr lang="ko-KR" altLang="en-US"/>
              <a:t>언어 선택 </a:t>
            </a:r>
            <a:r>
              <a:rPr lang="en-US" altLang="ko-KR"/>
              <a:t>: </a:t>
            </a:r>
            <a:r>
              <a:rPr lang="ko-KR" altLang="en-US"/>
              <a:t>한국어로 설정 </a:t>
            </a:r>
            <a:endParaRPr lang="en-US" altLang="ko-KR"/>
          </a:p>
          <a:p>
            <a:pPr lvl="1"/>
            <a:r>
              <a:rPr lang="en-US" altLang="ko-KR"/>
              <a:t>'ko-kr'</a:t>
            </a:r>
          </a:p>
          <a:p>
            <a:pPr lvl="1"/>
            <a:endParaRPr lang="en-US" altLang="ko-KR"/>
          </a:p>
          <a:p>
            <a:endParaRPr lang="en-US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3DD65C-67B6-4F9E-9A0C-3B6B3F43174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80123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1AF0DD-6865-4357-A1EF-52188A066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url </a:t>
            </a:r>
            <a:r>
              <a:rPr lang="ko-KR" altLang="en-US"/>
              <a:t>분리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2A0057-BE6B-4861-BB7B-BD73836E0E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EDCAFE-2FEA-40C6-8902-AF1EB512BA7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config/urls.py</a:t>
            </a:r>
            <a:r>
              <a:rPr lang="ko-KR" altLang="en-US"/>
              <a:t>에서 해당 </a:t>
            </a:r>
            <a:r>
              <a:rPr lang="en-US" altLang="ko-KR"/>
              <a:t>app</a:t>
            </a:r>
            <a:r>
              <a:rPr lang="ko-KR" altLang="en-US"/>
              <a:t>의 주소 분리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lvl="1"/>
            <a:r>
              <a:rPr lang="ko-KR" altLang="en-US"/>
              <a:t> </a:t>
            </a:r>
            <a:r>
              <a:rPr lang="en-US" altLang="ko-KR"/>
              <a:t>pybo </a:t>
            </a:r>
            <a:r>
              <a:rPr lang="ko-KR" altLang="en-US"/>
              <a:t>폴더에 </a:t>
            </a:r>
            <a:r>
              <a:rPr lang="en-US" altLang="ko-KR"/>
              <a:t>urls.py </a:t>
            </a:r>
            <a:r>
              <a:rPr lang="ko-KR" altLang="en-US"/>
              <a:t>파일 생성 </a:t>
            </a:r>
            <a:endParaRPr lang="en-US" altLang="ko-KR"/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917B3BC-1DC2-4010-A736-E1F3321ED01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90</a:t>
            </a:fld>
            <a:endParaRPr lang="ko-KR" altLang="en-US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DCDD48A-6291-4AD8-ACE1-87143FE8E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15" y="1737107"/>
            <a:ext cx="3403612" cy="2006218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097E9A38-5978-4FAC-9EB5-E95002F82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364" y="4180456"/>
            <a:ext cx="2960686" cy="1901072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3C55EDCC-ABB7-47A1-ABCC-421F208C7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003" y="3262342"/>
            <a:ext cx="5279464" cy="269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566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7D8866-ED55-4C79-A5A5-A7573E8C2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models.py 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4EEF9E-F9CC-42E5-A887-0AAAD23D05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EA34CC-128A-4482-9B4D-32FD4E5904A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config/settings.py </a:t>
            </a:r>
            <a:r>
              <a:rPr lang="ko-KR" altLang="en-US"/>
              <a:t>파일의 </a:t>
            </a:r>
            <a:r>
              <a:rPr lang="en-US" altLang="ko-KR"/>
              <a:t>INSTALLED_APPS APP</a:t>
            </a:r>
            <a:r>
              <a:rPr lang="ko-KR" altLang="en-US"/>
              <a:t> 추가 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lvl="1"/>
            <a:r>
              <a:rPr lang="en-US" altLang="ko-KR"/>
              <a:t>INSTALLED_APPS</a:t>
            </a:r>
            <a:r>
              <a:rPr lang="ko-KR" altLang="en-US"/>
              <a:t>에 등록하지 않으면 </a:t>
            </a:r>
            <a:r>
              <a:rPr lang="en-US" altLang="ko-KR"/>
              <a:t>migrate </a:t>
            </a:r>
            <a:r>
              <a:rPr lang="ko-KR" altLang="en-US"/>
              <a:t>인식하지 못한다</a:t>
            </a:r>
            <a:r>
              <a:rPr lang="en-US" altLang="ko-KR"/>
              <a:t>. </a:t>
            </a:r>
          </a:p>
          <a:p>
            <a:r>
              <a:rPr lang="en-US" altLang="ko-KR"/>
              <a:t>pybo/models.py </a:t>
            </a:r>
            <a:r>
              <a:rPr lang="ko-KR" altLang="en-US"/>
              <a:t>수정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python manage.py migrations </a:t>
            </a:r>
          </a:p>
          <a:p>
            <a:r>
              <a:rPr lang="en-US" altLang="ko-KR"/>
              <a:t>python manage.py migrate 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64EDEC-7D45-4252-BCF6-44FB19FE9A7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91</a:t>
            </a:fld>
            <a:endParaRPr lang="ko-KR" altLang="en-US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04CD00DC-1E10-4277-B782-6CA63602A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540" y="1145311"/>
            <a:ext cx="2178959" cy="1759345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26DFE12E-FAB4-4461-A1EE-8BCA63EE3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84" y="2949740"/>
            <a:ext cx="3983435" cy="253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1660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EBE756-1848-4177-AD77-8BE8DB070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만들기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4C5BE3-CF1F-4966-88BA-B254E9DD48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EC4880-39AC-4CDA-9263-6E42E6C5703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장고 셸 실행 </a:t>
            </a:r>
            <a:endParaRPr lang="en-US" altLang="ko-KR"/>
          </a:p>
          <a:p>
            <a:pPr lvl="1"/>
            <a:r>
              <a:rPr lang="en-US" altLang="ko-KR"/>
              <a:t>python manage.py shell </a:t>
            </a:r>
          </a:p>
          <a:p>
            <a:pPr lvl="1"/>
            <a:r>
              <a:rPr lang="en-US" altLang="ko-KR"/>
              <a:t>from pybo.models import Question, Answer </a:t>
            </a:r>
          </a:p>
          <a:p>
            <a:pPr lvl="1"/>
            <a:r>
              <a:rPr lang="en-US" altLang="ko-KR"/>
              <a:t>from django.utils import timezone</a:t>
            </a:r>
          </a:p>
          <a:p>
            <a:pPr lvl="1"/>
            <a:r>
              <a:rPr lang="en-US" altLang="ko-KR"/>
              <a:t>q = Question(subject = "pybo</a:t>
            </a:r>
            <a:r>
              <a:rPr lang="ko-KR" altLang="en-US"/>
              <a:t>가 무엇인가</a:t>
            </a:r>
            <a:r>
              <a:rPr lang="en-US" altLang="ko-KR"/>
              <a:t>?", content="pybo</a:t>
            </a:r>
            <a:r>
              <a:rPr lang="ko-KR" altLang="en-US"/>
              <a:t>에 대해서 알고 싶음</a:t>
            </a:r>
            <a:r>
              <a:rPr lang="en-US" altLang="ko-KR"/>
              <a:t>", create_date=timezone.now() ) </a:t>
            </a:r>
          </a:p>
          <a:p>
            <a:pPr lvl="1"/>
            <a:r>
              <a:rPr lang="en-US" altLang="ko-KR"/>
              <a:t>q.save()</a:t>
            </a:r>
          </a:p>
          <a:p>
            <a:pPr lvl="1"/>
            <a:r>
              <a:rPr lang="en-US" altLang="ko-KR"/>
              <a:t>q.id    # id</a:t>
            </a:r>
            <a:r>
              <a:rPr lang="ko-KR" altLang="en-US"/>
              <a:t>값 확인 </a:t>
            </a:r>
            <a:endParaRPr lang="en-US" altLang="ko-KR"/>
          </a:p>
          <a:p>
            <a:pPr lvl="1"/>
            <a:r>
              <a:rPr lang="en-US" altLang="ko-KR"/>
              <a:t>q = Question(subject = "</a:t>
            </a:r>
            <a:r>
              <a:rPr lang="ko-KR" altLang="en-US"/>
              <a:t>장고 모델 질문입니다</a:t>
            </a:r>
            <a:r>
              <a:rPr lang="en-US" altLang="ko-KR"/>
              <a:t>.", content="id</a:t>
            </a:r>
            <a:r>
              <a:rPr lang="ko-KR" altLang="en-US"/>
              <a:t>는 자동으로 생성되나요</a:t>
            </a:r>
            <a:r>
              <a:rPr lang="en-US" altLang="ko-KR"/>
              <a:t>?", create_date=timezone.now() ) </a:t>
            </a:r>
          </a:p>
          <a:p>
            <a:pPr lvl="1"/>
            <a:r>
              <a:rPr lang="en-US" altLang="ko-KR"/>
              <a:t>q.save()</a:t>
            </a:r>
          </a:p>
          <a:p>
            <a:pPr lvl="1"/>
            <a:r>
              <a:rPr lang="en-US" altLang="ko-KR"/>
              <a:t>q.id </a:t>
            </a:r>
          </a:p>
          <a:p>
            <a:pPr lvl="1"/>
            <a:r>
              <a:rPr lang="en-US" altLang="ko-KR"/>
              <a:t># Question </a:t>
            </a:r>
            <a:r>
              <a:rPr lang="ko-KR" altLang="en-US"/>
              <a:t>모델 데이터 모두 조회 </a:t>
            </a:r>
            <a:endParaRPr lang="en-US" altLang="ko-KR"/>
          </a:p>
          <a:p>
            <a:pPr lvl="1"/>
            <a:r>
              <a:rPr lang="en-US" altLang="ko-KR"/>
              <a:t>Question.objects.all() </a:t>
            </a:r>
          </a:p>
          <a:p>
            <a:r>
              <a:rPr lang="ko-KR" altLang="en-US"/>
              <a:t>속성값 추가 </a:t>
            </a:r>
            <a:endParaRPr lang="en-US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04E14A-9FF5-4A77-8516-2CB98B88DDA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92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FC935D-BB07-426A-A6A1-2CA330D35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228" y="3689822"/>
            <a:ext cx="5038030" cy="1682633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70CD3735-9A31-4D09-9EAB-BF6CCD6F5C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0"/>
          <a:stretch/>
        </p:blipFill>
        <p:spPr>
          <a:xfrm>
            <a:off x="873106" y="5000073"/>
            <a:ext cx="3050954" cy="153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7673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2631E9-2645-4171-96A9-B97CC1005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만들기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0E800B-D23A-4669-B32D-FEB269F96F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A95B7A-884D-4071-819A-CA62B661013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장고 셸 </a:t>
            </a:r>
            <a:endParaRPr lang="en-US" altLang="ko-KR"/>
          </a:p>
          <a:p>
            <a:pPr lvl="1"/>
            <a:r>
              <a:rPr lang="en-US" altLang="ko-KR"/>
              <a:t># </a:t>
            </a:r>
            <a:r>
              <a:rPr lang="ko-KR" altLang="en-US"/>
              <a:t>필터 함수 사용</a:t>
            </a:r>
            <a:endParaRPr lang="en-US" altLang="ko-KR"/>
          </a:p>
          <a:p>
            <a:pPr lvl="1"/>
            <a:r>
              <a:rPr lang="en-US" altLang="ko-KR"/>
              <a:t>Question.objects.filter(id=1) </a:t>
            </a:r>
          </a:p>
          <a:p>
            <a:pPr lvl="1"/>
            <a:r>
              <a:rPr lang="en-US" altLang="ko-KR"/>
              <a:t># get </a:t>
            </a:r>
            <a:r>
              <a:rPr lang="ko-KR" altLang="en-US"/>
              <a:t>함수 사용</a:t>
            </a:r>
            <a:endParaRPr lang="en-US" altLang="ko-KR"/>
          </a:p>
          <a:p>
            <a:pPr lvl="1"/>
            <a:r>
              <a:rPr lang="en-US" altLang="ko-KR"/>
              <a:t>Question.objects.get(id=1)</a:t>
            </a:r>
          </a:p>
          <a:p>
            <a:pPr lvl="2"/>
            <a:r>
              <a:rPr lang="en-US" altLang="ko-KR"/>
              <a:t>filter </a:t>
            </a:r>
            <a:r>
              <a:rPr lang="ko-KR" altLang="en-US"/>
              <a:t>함수는 여러 건의 데이터 반환하지만</a:t>
            </a:r>
            <a:r>
              <a:rPr lang="en-US" altLang="ko-KR"/>
              <a:t>, get </a:t>
            </a:r>
            <a:r>
              <a:rPr lang="ko-KR" altLang="en-US"/>
              <a:t>함수는 단 한 건의 데이터를 반환 </a:t>
            </a:r>
            <a:endParaRPr lang="en-US" altLang="ko-KR"/>
          </a:p>
          <a:p>
            <a:pPr lvl="2"/>
            <a:r>
              <a:rPr lang="en-US" altLang="ko-KR"/>
              <a:t>get() </a:t>
            </a:r>
            <a:r>
              <a:rPr lang="ko-KR" altLang="en-US"/>
              <a:t>함수는 조건에 맞는 데이터가 없을시에 </a:t>
            </a:r>
            <a:r>
              <a:rPr lang="en-US" altLang="ko-KR"/>
              <a:t>DoesNotExist </a:t>
            </a:r>
            <a:r>
              <a:rPr lang="ko-KR" altLang="en-US"/>
              <a:t>오류 발생 </a:t>
            </a:r>
            <a:endParaRPr lang="en-US" altLang="ko-KR"/>
          </a:p>
          <a:p>
            <a:pPr lvl="1"/>
            <a:r>
              <a:rPr lang="en-US" altLang="ko-KR"/>
              <a:t>Question.objects.filter(subject__contains='</a:t>
            </a:r>
            <a:r>
              <a:rPr lang="ko-KR" altLang="en-US"/>
              <a:t>장고</a:t>
            </a:r>
            <a:r>
              <a:rPr lang="en-US" altLang="ko-KR"/>
              <a:t>')</a:t>
            </a:r>
          </a:p>
          <a:p>
            <a:pPr lvl="2"/>
            <a:r>
              <a:rPr lang="en-US" altLang="ko-KR"/>
              <a:t>__contains </a:t>
            </a:r>
            <a:r>
              <a:rPr lang="ko-KR" altLang="en-US"/>
              <a:t>문자열에 포함되어 있는가</a:t>
            </a:r>
            <a:r>
              <a:rPr lang="en-US" altLang="ko-KR"/>
              <a:t>? </a:t>
            </a:r>
            <a:r>
              <a:rPr lang="ko-KR" altLang="en-US"/>
              <a:t>조건 </a:t>
            </a:r>
            <a:endParaRPr lang="en-US" altLang="ko-KR"/>
          </a:p>
          <a:p>
            <a:pPr lvl="2"/>
            <a:endParaRPr lang="en-US" altLang="ko-KR"/>
          </a:p>
          <a:p>
            <a:r>
              <a:rPr lang="ko-KR" altLang="en-US"/>
              <a:t>장고 쿼리에 대한 자세한 내용은 공식 문서 참고 </a:t>
            </a:r>
            <a:endParaRPr lang="en-US" altLang="ko-KR"/>
          </a:p>
          <a:p>
            <a:pPr lvl="1"/>
            <a:r>
              <a:rPr lang="en-US" altLang="ko-KR"/>
              <a:t>https://docs.djangoproject.com/en/3.2/</a:t>
            </a:r>
          </a:p>
          <a:p>
            <a:r>
              <a:rPr lang="ko-KR" altLang="en-US"/>
              <a:t>데이터 수정 </a:t>
            </a:r>
            <a:endParaRPr lang="en-US" altLang="ko-KR"/>
          </a:p>
          <a:p>
            <a:pPr lvl="1"/>
            <a:r>
              <a:rPr lang="en-US" altLang="ko-KR"/>
              <a:t>q = Question.objects.get(id=2)</a:t>
            </a:r>
          </a:p>
          <a:p>
            <a:pPr lvl="1"/>
            <a:r>
              <a:rPr lang="en-US" altLang="ko-KR"/>
              <a:t>q.subject = "Django Model Question" </a:t>
            </a:r>
          </a:p>
          <a:p>
            <a:pPr lvl="1"/>
            <a:r>
              <a:rPr lang="en-US" altLang="ko-KR"/>
              <a:t>q.save()</a:t>
            </a:r>
          </a:p>
          <a:p>
            <a:pPr lvl="1"/>
            <a:r>
              <a:rPr lang="en-US" altLang="ko-KR"/>
              <a:t>q 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ACC44F-B3EE-4D77-8EFB-97A5AFE4973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1887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2631E9-2645-4171-96A9-B97CC1005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만들기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0E800B-D23A-4669-B32D-FEB269F96F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A95B7A-884D-4071-819A-CA62B661013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데이터 삭제</a:t>
            </a:r>
            <a:endParaRPr lang="en-US" altLang="ko-KR"/>
          </a:p>
          <a:p>
            <a:pPr lvl="1"/>
            <a:r>
              <a:rPr lang="en-US" altLang="ko-KR"/>
              <a:t>q = Question.objects.get(id=1)</a:t>
            </a:r>
          </a:p>
          <a:p>
            <a:pPr lvl="1"/>
            <a:r>
              <a:rPr lang="en-US" altLang="ko-KR"/>
              <a:t>q.delete()</a:t>
            </a:r>
          </a:p>
          <a:p>
            <a:pPr lvl="1"/>
            <a:r>
              <a:rPr lang="en-US" altLang="ko-KR"/>
              <a:t># </a:t>
            </a:r>
            <a:r>
              <a:rPr lang="ko-KR" altLang="en-US"/>
              <a:t>삭제 확인 </a:t>
            </a:r>
            <a:endParaRPr lang="en-US" altLang="ko-KR"/>
          </a:p>
          <a:p>
            <a:pPr lvl="1"/>
            <a:r>
              <a:rPr lang="en-US" altLang="ko-KR"/>
              <a:t>Question.objects.all()</a:t>
            </a:r>
          </a:p>
          <a:p>
            <a:r>
              <a:rPr lang="ko-KR" altLang="en-US"/>
              <a:t>연결 데이터 알아보기 </a:t>
            </a:r>
            <a:endParaRPr lang="en-US" altLang="ko-KR"/>
          </a:p>
          <a:p>
            <a:pPr lvl="1"/>
            <a:r>
              <a:rPr lang="en-US" altLang="ko-KR"/>
              <a:t>Answer </a:t>
            </a:r>
            <a:r>
              <a:rPr lang="ko-KR" altLang="en-US"/>
              <a:t>모델을 생성할 때 </a:t>
            </a:r>
            <a:r>
              <a:rPr lang="en-US" altLang="ko-KR"/>
              <a:t>Foreignkey</a:t>
            </a:r>
            <a:r>
              <a:rPr lang="ko-KR" altLang="en-US"/>
              <a:t>로 </a:t>
            </a:r>
            <a:r>
              <a:rPr lang="en-US" altLang="ko-KR"/>
              <a:t>Question </a:t>
            </a:r>
            <a:r>
              <a:rPr lang="ko-KR" altLang="en-US"/>
              <a:t>모델과 연결했었다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q = Question.objects.get(id =2)</a:t>
            </a:r>
          </a:p>
          <a:p>
            <a:pPr lvl="1"/>
            <a:r>
              <a:rPr lang="en-US" altLang="ko-KR"/>
              <a:t>a  = Answer(question=q, content='</a:t>
            </a:r>
            <a:r>
              <a:rPr lang="ko-KR" altLang="en-US"/>
              <a:t>네 자동으로 생성됩니다</a:t>
            </a:r>
            <a:r>
              <a:rPr lang="en-US" altLang="ko-KR"/>
              <a:t>.', create_date=timezone.now()) </a:t>
            </a:r>
          </a:p>
          <a:p>
            <a:pPr lvl="1"/>
            <a:r>
              <a:rPr lang="en-US" altLang="ko-KR"/>
              <a:t>a.save() </a:t>
            </a:r>
          </a:p>
          <a:p>
            <a:r>
              <a:rPr lang="ko-KR" altLang="en-US"/>
              <a:t>연결된 데이터로 조회하기 </a:t>
            </a:r>
            <a:endParaRPr lang="en-US" altLang="ko-KR"/>
          </a:p>
          <a:p>
            <a:pPr lvl="1"/>
            <a:r>
              <a:rPr lang="en-US" altLang="ko-KR"/>
              <a:t>q.</a:t>
            </a:r>
            <a:r>
              <a:rPr lang="en-US" altLang="ko-KR">
                <a:solidFill>
                  <a:srgbClr val="FF0000"/>
                </a:solidFill>
              </a:rPr>
              <a:t>answer_set</a:t>
            </a:r>
            <a:r>
              <a:rPr lang="en-US" altLang="ko-KR"/>
              <a:t>.all() </a:t>
            </a:r>
          </a:p>
          <a:p>
            <a:pPr lvl="1"/>
            <a:r>
              <a:rPr lang="en-US" altLang="ko-KR"/>
              <a:t># </a:t>
            </a:r>
            <a:r>
              <a:rPr lang="ko-KR" altLang="en-US">
                <a:solidFill>
                  <a:srgbClr val="FF0000"/>
                </a:solidFill>
              </a:rPr>
              <a:t>연결모델명</a:t>
            </a:r>
            <a:r>
              <a:rPr lang="en-US" altLang="ko-KR">
                <a:solidFill>
                  <a:srgbClr val="FF0000"/>
                </a:solidFill>
              </a:rPr>
              <a:t>_set </a:t>
            </a:r>
            <a:r>
              <a:rPr lang="ko-KR" altLang="en-US"/>
              <a:t>같은 방법으로 연결된 데이터를 조회할 수 있음 </a:t>
            </a: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ACC44F-B3EE-4D77-8EFB-97A5AFE4973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94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89505B9-DA1B-494D-B1C7-B35511A55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409" y="1216889"/>
            <a:ext cx="3881775" cy="15933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6A7AF31-25AA-4E2D-AAD4-7D0B981A2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665" y="4135805"/>
            <a:ext cx="3473368" cy="133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9985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DBBEEB-F847-455D-94B4-8288F4DE1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admin </a:t>
            </a:r>
            <a:r>
              <a:rPr lang="ko-KR" altLang="en-US"/>
              <a:t>사용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452776-750E-4C42-83E3-4CDD6F9802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14D8CA-E6F9-432E-9667-17245F1C0BD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python manage.py createsuperuser</a:t>
            </a:r>
          </a:p>
          <a:p>
            <a:r>
              <a:rPr lang="ko-KR" altLang="en-US"/>
              <a:t>로그인 </a:t>
            </a:r>
            <a:endParaRPr lang="en-US" altLang="ko-KR"/>
          </a:p>
          <a:p>
            <a:pPr lvl="1"/>
            <a:r>
              <a:rPr lang="en-US" altLang="ko-KR"/>
              <a:t>localhost:8000/admin</a:t>
            </a:r>
          </a:p>
          <a:p>
            <a:pPr lvl="1"/>
            <a:endParaRPr lang="en-US" altLang="ko-KR"/>
          </a:p>
          <a:p>
            <a:r>
              <a:rPr lang="ko-KR" altLang="en-US"/>
              <a:t>장고 </a:t>
            </a:r>
            <a:r>
              <a:rPr lang="en-US" altLang="ko-KR"/>
              <a:t>admin</a:t>
            </a:r>
            <a:r>
              <a:rPr lang="ko-KR" altLang="en-US"/>
              <a:t>에서 모델 관리하기 </a:t>
            </a:r>
            <a:endParaRPr lang="en-US" altLang="ko-KR"/>
          </a:p>
          <a:p>
            <a:pPr lvl="1"/>
            <a:r>
              <a:rPr lang="en-US" altLang="ko-KR"/>
              <a:t>pybo/admin.py </a:t>
            </a:r>
            <a:r>
              <a:rPr lang="ko-KR" altLang="en-US"/>
              <a:t>파일에 아래같이 등록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C55563-9726-4715-831C-EB9AA359AD2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95</a:t>
            </a:fld>
            <a:endParaRPr lang="ko-KR" altLang="en-US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F110C3B-584D-4CD7-B5D1-3A1237232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10" y="3282930"/>
            <a:ext cx="2509928" cy="1057451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5BC0E459-D6A7-48E2-9EF7-145C17BE2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337" y="3282930"/>
            <a:ext cx="3628006" cy="11337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C90C5D-41CA-484A-BE3B-8106DC6B317D}"/>
              </a:ext>
            </a:extLst>
          </p:cNvPr>
          <p:cNvSpPr txBox="1"/>
          <p:nvPr/>
        </p:nvSpPr>
        <p:spPr>
          <a:xfrm>
            <a:off x="6238692" y="3016271"/>
            <a:ext cx="1941557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rgbClr val="FF0000"/>
                </a:solidFill>
              </a:rPr>
              <a:t>검색기능을 추가하고 싶다면</a:t>
            </a:r>
          </a:p>
        </p:txBody>
      </p:sp>
    </p:spTree>
    <p:extLst>
      <p:ext uri="{BB962C8B-B14F-4D97-AF65-F5344CB8AC3E}">
        <p14:creationId xmlns:p14="http://schemas.microsoft.com/office/powerpoint/2010/main" val="35495857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A040A-8E68-4B28-8A0A-42C022D9E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질문 목록과 질문 상세 기능 구현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762DDA-885F-4B21-9B6B-E759BE29DE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504A86-13D6-493A-88DA-0C602D1F7A5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Question </a:t>
            </a:r>
            <a:r>
              <a:rPr lang="ko-KR" altLang="en-US"/>
              <a:t>모델 데이터 작성일시 역순으로 조회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템플릿 저장 폴더 생성 </a:t>
            </a:r>
            <a:endParaRPr lang="en-US" altLang="ko-KR"/>
          </a:p>
          <a:p>
            <a:pPr lvl="1"/>
            <a:r>
              <a:rPr lang="en-US" altLang="ko-KR"/>
              <a:t>mkdir templates</a:t>
            </a:r>
          </a:p>
          <a:p>
            <a:r>
              <a:rPr lang="en-US" altLang="ko-KR"/>
              <a:t>settings.py</a:t>
            </a:r>
            <a:r>
              <a:rPr lang="ko-KR" altLang="en-US"/>
              <a:t>에 등록 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2600DD-AB82-4B69-804E-6F1EBEA462D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96</a:t>
            </a:fld>
            <a:endParaRPr lang="ko-KR" altLang="en-US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43D3EE36-88C0-47A5-AF8F-F61F1FD22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74" y="1517515"/>
            <a:ext cx="4527714" cy="2416287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22C5FB16-4D8C-4BF2-BF58-9F978ED6C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961" y="4657568"/>
            <a:ext cx="2445251" cy="174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736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A040A-8E68-4B28-8A0A-42C022D9E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질문 목록과 질문 상세 기능 구현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762DDA-885F-4B21-9B6B-E759BE29DE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504A86-13D6-493A-88DA-0C602D1F7A5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템플릿 파일 만들기 </a:t>
            </a:r>
            <a:endParaRPr lang="en-US" altLang="ko-KR"/>
          </a:p>
          <a:p>
            <a:pPr lvl="1"/>
            <a:r>
              <a:rPr lang="en-US" altLang="ko-KR"/>
              <a:t>mysite3/templates/pybo/ </a:t>
            </a:r>
            <a:r>
              <a:rPr lang="ko-KR" altLang="en-US"/>
              <a:t>디렉토리 생성 </a:t>
            </a:r>
            <a:endParaRPr lang="en-US" altLang="ko-KR"/>
          </a:p>
          <a:p>
            <a:r>
              <a:rPr lang="en-US" altLang="ko-KR"/>
              <a:t>question_list.html </a:t>
            </a:r>
            <a:r>
              <a:rPr lang="ko-KR" altLang="en-US"/>
              <a:t>파일 작성 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템플릿 태그 </a:t>
            </a:r>
            <a:endParaRPr lang="en-US" altLang="ko-KR"/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2600DD-AB82-4B69-804E-6F1EBEA462D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97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AAA3C8-CD98-49D2-8065-8D87DC94C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8" y="2243229"/>
            <a:ext cx="4572000" cy="1798443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CC1776FB-F9EE-44E9-9335-904501374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312" y="4546395"/>
            <a:ext cx="5652385" cy="152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253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EB37F1-E976-425F-A847-CB0B689B4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질문 상세 기능 구현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16943D-5A6C-44C8-8C17-E1A4D4452D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271EA2-4EDF-4212-B202-A074E0C34A1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pybo/urls.py</a:t>
            </a:r>
            <a:r>
              <a:rPr lang="ko-KR" altLang="en-US"/>
              <a:t> 수정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pybo/views.py</a:t>
            </a:r>
            <a:r>
              <a:rPr lang="ko-KR" altLang="en-US"/>
              <a:t> 파일 내용 추가 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1384A7-DED4-4770-9041-F1973A3FB5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98</a:t>
            </a:fld>
            <a:endParaRPr lang="ko-KR" altLang="en-US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B3D1D3A-1C61-4B02-B95E-767E6331D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65" y="1552587"/>
            <a:ext cx="3477069" cy="1741334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20F198C9-D591-49EA-AC6E-071DD8027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612" y="3932714"/>
            <a:ext cx="5095629" cy="195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606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50565C-DC8E-4492-BEBF-FFBB878FE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질문 상세 기능 구현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2009F2-FA09-409D-AD40-C1DFE43B5A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DAFE88-4DC6-40F7-8DBC-F476754F495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pybo/question_detail.html </a:t>
            </a:r>
            <a:r>
              <a:rPr lang="ko-KR" altLang="en-US"/>
              <a:t>파일 작성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404 </a:t>
            </a:r>
            <a:r>
              <a:rPr lang="ko-KR" altLang="en-US"/>
              <a:t>페이지 추가 </a:t>
            </a:r>
            <a:r>
              <a:rPr lang="en-US" altLang="ko-KR"/>
              <a:t>- pybo/views.py </a:t>
            </a:r>
          </a:p>
          <a:p>
            <a:pPr marL="0" indent="0">
              <a:buNone/>
            </a:pPr>
            <a:r>
              <a:rPr lang="ko-KR" altLang="en-US"/>
              <a:t>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CD6E4EE-E5C9-4FC5-823C-42B0A55DFF2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99</a:t>
            </a:fld>
            <a:endParaRPr lang="ko-KR" altLang="en-US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9B660F4-A636-4D85-98C2-6A59935E6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45" y="1694618"/>
            <a:ext cx="2384687" cy="12244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E07ED70-4E5C-4252-B44C-040E18368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56" y="1216889"/>
            <a:ext cx="5004310" cy="1792589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57125661-F84B-48DF-8758-7F9371C40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70" y="3975694"/>
            <a:ext cx="4448754" cy="251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46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0000"/>
          </a:solidFill>
          <a:prstDash val="sysDash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1430">
          <a:solidFill>
            <a:schemeClr val="tx1">
              <a:lumMod val="85000"/>
              <a:lumOff val="15000"/>
            </a:schemeClr>
          </a:solidFill>
        </a:ln>
        <a:effectLst>
          <a:outerShdw blurRad="12700" algn="ctr" rotWithShape="0">
            <a:prstClr val="black"/>
          </a:outerShdw>
        </a:effectLst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171450" indent="-171450" algn="l">
          <a:buFont typeface="Arial" panose="020B0604020202020204" pitchFamily="34" charset="0"/>
          <a:buChar char="•"/>
          <a:defRPr sz="11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</TotalTime>
  <Words>12220</Words>
  <Application>Microsoft Office PowerPoint</Application>
  <PresentationFormat>화면 슬라이드 쇼(4:3)</PresentationFormat>
  <Paragraphs>1660</Paragraphs>
  <Slides>120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120</vt:i4>
      </vt:variant>
    </vt:vector>
  </HeadingPairs>
  <TitlesOfParts>
    <vt:vector size="133" baseType="lpstr">
      <vt:lpstr>?? ??</vt:lpstr>
      <vt:lpstr>Arial Unicode MS</vt:lpstr>
      <vt:lpstr>HY헤드라인M</vt:lpstr>
      <vt:lpstr>JetBrains Mono</vt:lpstr>
      <vt:lpstr>나눔바른고딕</vt:lpstr>
      <vt:lpstr>돋움</vt:lpstr>
      <vt:lpstr>휴먼고딕</vt:lpstr>
      <vt:lpstr>Arial</vt:lpstr>
      <vt:lpstr>Calibri</vt:lpstr>
      <vt:lpstr>Calibri Light</vt:lpstr>
      <vt:lpstr>Wingdings</vt:lpstr>
      <vt:lpstr>맑은 고딕</vt:lpstr>
      <vt:lpstr>Office 테마</vt:lpstr>
      <vt:lpstr>Django  - 파이썬 웹 프로그래밍 참조</vt:lpstr>
      <vt:lpstr>django란?</vt:lpstr>
      <vt:lpstr>장고에서의 애플리케이션 개발 방식</vt:lpstr>
      <vt:lpstr>디자인 패턴</vt:lpstr>
      <vt:lpstr>Model</vt:lpstr>
      <vt:lpstr>django 프로젝트 시작하기 </vt:lpstr>
      <vt:lpstr>WSGI</vt:lpstr>
      <vt:lpstr>setting.py</vt:lpstr>
      <vt:lpstr>setting.py</vt:lpstr>
      <vt:lpstr>장고 기본 명령</vt:lpstr>
      <vt:lpstr>장고 기본 명령</vt:lpstr>
      <vt:lpstr>프로젝트 생성하는 방법</vt:lpstr>
      <vt:lpstr>django 실행하기</vt:lpstr>
      <vt:lpstr>App 만들기 </vt:lpstr>
      <vt:lpstr>App 만들기</vt:lpstr>
      <vt:lpstr>practice app 시작하기 </vt:lpstr>
      <vt:lpstr>설정하기</vt:lpstr>
      <vt:lpstr>template 사용하기</vt:lpstr>
      <vt:lpstr>render 함수</vt:lpstr>
      <vt:lpstr>html 태그 정리</vt:lpstr>
      <vt:lpstr>html 태그 정리 2</vt:lpstr>
      <vt:lpstr>html 태그 정리 3</vt:lpstr>
      <vt:lpstr>html 태그 정리3</vt:lpstr>
      <vt:lpstr>두번째 프로젝트 : 설문지 app 만들어 보기</vt:lpstr>
      <vt:lpstr>두번째 프로젝트 : 설문지 app 만들어 보기</vt:lpstr>
      <vt:lpstr>두번째 프로젝트 : polls의 models.py 만들기 </vt:lpstr>
      <vt:lpstr>두번째 프로젝트 : polls의 admin.py에 등록</vt:lpstr>
      <vt:lpstr>Admin 사이트에 테이블 반영</vt:lpstr>
      <vt:lpstr>View 및 Template 코딩</vt:lpstr>
      <vt:lpstr>urls.py 및 polls.urls.py 설정, templates 폴더 생성</vt:lpstr>
      <vt:lpstr>path() 함수</vt:lpstr>
      <vt:lpstr>url namespace 설정</vt:lpstr>
      <vt:lpstr>url과 views.py 연결</vt:lpstr>
      <vt:lpstr>views.py에 코딩하기</vt:lpstr>
      <vt:lpstr>index() 뷰 함수</vt:lpstr>
      <vt:lpstr>index.html 파일 </vt:lpstr>
      <vt:lpstr>detail() 뷰 함수</vt:lpstr>
      <vt:lpstr>detail.html</vt:lpstr>
      <vt:lpstr>detail.html</vt:lpstr>
      <vt:lpstr>vote() 뷰 함수</vt:lpstr>
      <vt:lpstr>vote() 뷰 함수</vt:lpstr>
      <vt:lpstr>result() 뷰 함수 및 result.html</vt:lpstr>
      <vt:lpstr>장고 쉘</vt:lpstr>
      <vt:lpstr>장고 쉘</vt:lpstr>
      <vt:lpstr>장고 쉘</vt:lpstr>
      <vt:lpstr>장고 쉘</vt:lpstr>
      <vt:lpstr>Admin 사이트 꾸미기</vt:lpstr>
      <vt:lpstr>Admin 사이트 꾸미기</vt:lpstr>
      <vt:lpstr>템플릿 시스템</vt:lpstr>
      <vt:lpstr>템플릿 변수</vt:lpstr>
      <vt:lpstr>템플릿 필터</vt:lpstr>
      <vt:lpstr>템플릿 필터</vt:lpstr>
      <vt:lpstr>템플릿 태그</vt:lpstr>
      <vt:lpstr>템플릿 태그</vt:lpstr>
      <vt:lpstr>템플릿 태그</vt:lpstr>
      <vt:lpstr>템플릿 태그</vt:lpstr>
      <vt:lpstr>템플릿 태그</vt:lpstr>
      <vt:lpstr>템플릿 상속</vt:lpstr>
      <vt:lpstr>템플릿 상속</vt:lpstr>
      <vt:lpstr>폼 처리하기</vt:lpstr>
      <vt:lpstr>폼 처리하기</vt:lpstr>
      <vt:lpstr>뷰에서 폼 클래스 처리</vt:lpstr>
      <vt:lpstr>클래스형 뷰</vt:lpstr>
      <vt:lpstr>클래스형 뷰</vt:lpstr>
      <vt:lpstr>클래스형 뷰의 장점</vt:lpstr>
      <vt:lpstr>상속 기능</vt:lpstr>
      <vt:lpstr>상속 기능</vt:lpstr>
      <vt:lpstr>상속 기능</vt:lpstr>
      <vt:lpstr>클래스형 뷰에서 폼 처리</vt:lpstr>
      <vt:lpstr>클래스형 뷰에서 폼 처리</vt:lpstr>
      <vt:lpstr>외부 접속을 위한 setting.py 설정 </vt:lpstr>
      <vt:lpstr>WSGI(Web Server Gateway Interface)</vt:lpstr>
      <vt:lpstr>WSGI(Web Server Gateway Interface)</vt:lpstr>
      <vt:lpstr>WSGI(Web Server Gateway Interface)</vt:lpstr>
      <vt:lpstr>wsgiref.simple_server 모듈</vt:lpstr>
      <vt:lpstr>wsgiref.simple_server 모듈</vt:lpstr>
      <vt:lpstr>WSGI(Web Server Gateway Interface)</vt:lpstr>
      <vt:lpstr>nginx 및 gunicorn 설치</vt:lpstr>
      <vt:lpstr>프로젝트 소유권 변경, gunicorn 구동 테스트 </vt:lpstr>
      <vt:lpstr>gunicon 데몬 등록</vt:lpstr>
      <vt:lpstr>settings.py 파일 설정하기 </vt:lpstr>
      <vt:lpstr>nginx 설정하기</vt:lpstr>
      <vt:lpstr>nginx 로그 </vt:lpstr>
      <vt:lpstr>PowerPoint 프레젠테이션</vt:lpstr>
      <vt:lpstr>RESTApi</vt:lpstr>
      <vt:lpstr>AWS의 RDS</vt:lpstr>
      <vt:lpstr>CORS 문제</vt:lpstr>
      <vt:lpstr>Pybo 예제 만들기 </vt:lpstr>
      <vt:lpstr>views.py 작성 </vt:lpstr>
      <vt:lpstr>url 분리 </vt:lpstr>
      <vt:lpstr>models.py </vt:lpstr>
      <vt:lpstr>데이터 만들기</vt:lpstr>
      <vt:lpstr>데이터 만들기</vt:lpstr>
      <vt:lpstr>데이터 만들기</vt:lpstr>
      <vt:lpstr>admin 사용 </vt:lpstr>
      <vt:lpstr>질문 목록과 질문 상세 기능 구현 </vt:lpstr>
      <vt:lpstr>질문 목록과 질문 상세 기능 구현 </vt:lpstr>
      <vt:lpstr>질문 상세 기능 구현</vt:lpstr>
      <vt:lpstr>질문 상세 기능 구현</vt:lpstr>
      <vt:lpstr>url 스마트하게 수정 </vt:lpstr>
      <vt:lpstr>답변 저장하고 표시하기 </vt:lpstr>
      <vt:lpstr>답변 저장하고 표시하기 </vt:lpstr>
      <vt:lpstr>답변 저장하고 표시하기</vt:lpstr>
      <vt:lpstr>화면 꾸미기 </vt:lpstr>
      <vt:lpstr>부트스트랩 적용하기 </vt:lpstr>
      <vt:lpstr>표준 HTML과 템플릿 상속 사용하기 </vt:lpstr>
      <vt:lpstr>표준 HTML과 템플릿 상속 사용하기 </vt:lpstr>
      <vt:lpstr>질문등록 기능 추가</vt:lpstr>
      <vt:lpstr>질문등록 기능 추가</vt:lpstr>
      <vt:lpstr>질문등록 기능 추가</vt:lpstr>
      <vt:lpstr>질문등록 기능 추가</vt:lpstr>
      <vt:lpstr>질문등록 기능 추가</vt:lpstr>
      <vt:lpstr>페이징 기능 구현</vt:lpstr>
      <vt:lpstr>스크롤 초기화 문제점 해결하기</vt:lpstr>
      <vt:lpstr>답변 등록, 답변 수정 시 앵커 기능 추가</vt:lpstr>
      <vt:lpstr>댓글에 앵커 기능 추가하기</vt:lpstr>
      <vt:lpstr>마크다운 기능 적용하기</vt:lpstr>
      <vt:lpstr>마크다운 기능 적용하기</vt:lpstr>
      <vt:lpstr>검색, 정렬 기능 추가</vt:lpstr>
      <vt:lpstr>트러블 슈팅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jcyou7@outlook.kr</dc:creator>
  <cp:lastModifiedBy>서찬웅</cp:lastModifiedBy>
  <cp:revision>1</cp:revision>
  <cp:lastPrinted>2017-09-08T01:51:23Z</cp:lastPrinted>
  <dcterms:created xsi:type="dcterms:W3CDTF">2017-03-09T08:24:29Z</dcterms:created>
  <dcterms:modified xsi:type="dcterms:W3CDTF">2022-11-11T05:15:55Z</dcterms:modified>
</cp:coreProperties>
</file>